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Lst>
  <p:sldSz cy="5143500" cx="9144000"/>
  <p:notesSz cx="6858000" cy="9144000"/>
  <p:embeddedFontLst>
    <p:embeddedFont>
      <p:font typeface="IBM Plex Sans"/>
      <p:regular r:id="rId115"/>
      <p:bold r:id="rId116"/>
      <p:italic r:id="rId117"/>
      <p:boldItalic r:id="rId118"/>
    </p:embeddedFont>
    <p:embeddedFont>
      <p:font typeface="IBM Plex Sans Light"/>
      <p:regular r:id="rId119"/>
      <p:bold r:id="rId120"/>
      <p:italic r:id="rId121"/>
      <p:boldItalic r:id="rId122"/>
    </p:embeddedFont>
    <p:embeddedFont>
      <p:font typeface="Roboto"/>
      <p:regular r:id="rId123"/>
      <p:bold r:id="rId124"/>
      <p:italic r:id="rId125"/>
      <p:boldItalic r:id="rId126"/>
    </p:embeddedFont>
    <p:embeddedFont>
      <p:font typeface="Saira Condensed SemiBold"/>
      <p:regular r:id="rId127"/>
      <p:bold r:id="rId128"/>
    </p:embeddedFont>
    <p:embeddedFont>
      <p:font typeface="Saira Condensed Light"/>
      <p:regular r:id="rId129"/>
      <p:bold r:id="rId130"/>
    </p:embeddedFont>
    <p:embeddedFont>
      <p:font typeface="Roboto Mono"/>
      <p:regular r:id="rId131"/>
      <p:bold r:id="rId132"/>
      <p:italic r:id="rId133"/>
      <p:boldItalic r:id="rId134"/>
    </p:embeddedFont>
    <p:embeddedFont>
      <p:font typeface="IBM Plex Sans SemiBold"/>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SairaCondensedLight-regular.fntdata"/><Relationship Id="rId128" Type="http://schemas.openxmlformats.org/officeDocument/2006/relationships/font" Target="fonts/SairaCondensedSemiBold-bold.fntdata"/><Relationship Id="rId127" Type="http://schemas.openxmlformats.org/officeDocument/2006/relationships/font" Target="fonts/SairaCondensedSemiBold-regular.fntdata"/><Relationship Id="rId126" Type="http://schemas.openxmlformats.org/officeDocument/2006/relationships/font" Target="fonts/Roboto-boldItalic.fntdata"/><Relationship Id="rId26" Type="http://schemas.openxmlformats.org/officeDocument/2006/relationships/slide" Target="slides/slide21.xml"/><Relationship Id="rId121" Type="http://schemas.openxmlformats.org/officeDocument/2006/relationships/font" Target="fonts/IBMPlexSansLight-italic.fntdata"/><Relationship Id="rId25" Type="http://schemas.openxmlformats.org/officeDocument/2006/relationships/slide" Target="slides/slide20.xml"/><Relationship Id="rId120" Type="http://schemas.openxmlformats.org/officeDocument/2006/relationships/font" Target="fonts/IBMPlexSansLight-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Roboto-italic.fntdata"/><Relationship Id="rId29" Type="http://schemas.openxmlformats.org/officeDocument/2006/relationships/slide" Target="slides/slide24.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font" Target="fonts/IBMPlexSansLight-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IBMPlexSans-boldItalic.fntdata"/><Relationship Id="rId117" Type="http://schemas.openxmlformats.org/officeDocument/2006/relationships/font" Target="fonts/IBMPlexSans-italic.fntdata"/><Relationship Id="rId116" Type="http://schemas.openxmlformats.org/officeDocument/2006/relationships/font" Target="fonts/IBMPlexSans-bold.fntdata"/><Relationship Id="rId115" Type="http://schemas.openxmlformats.org/officeDocument/2006/relationships/font" Target="fonts/IBMPlexSans-regular.fntdata"/><Relationship Id="rId119" Type="http://schemas.openxmlformats.org/officeDocument/2006/relationships/font" Target="fonts/IBMPlexSansLight-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8" Type="http://schemas.openxmlformats.org/officeDocument/2006/relationships/font" Target="fonts/IBMPlexSansSemiBold-boldItalic.fntdata"/><Relationship Id="rId137" Type="http://schemas.openxmlformats.org/officeDocument/2006/relationships/font" Target="fonts/IBMPlexSansSemiBold-italic.fntdata"/><Relationship Id="rId132" Type="http://schemas.openxmlformats.org/officeDocument/2006/relationships/font" Target="fonts/RobotoMono-bold.fntdata"/><Relationship Id="rId131" Type="http://schemas.openxmlformats.org/officeDocument/2006/relationships/font" Target="fonts/RobotoMono-regular.fntdata"/><Relationship Id="rId130" Type="http://schemas.openxmlformats.org/officeDocument/2006/relationships/font" Target="fonts/SairaCondensedLight-bold.fntdata"/><Relationship Id="rId136" Type="http://schemas.openxmlformats.org/officeDocument/2006/relationships/font" Target="fonts/IBMPlexSansSemiBold-bold.fntdata"/><Relationship Id="rId135" Type="http://schemas.openxmlformats.org/officeDocument/2006/relationships/font" Target="fonts/IBMPlexSansSemiBold-regular.fntdata"/><Relationship Id="rId134" Type="http://schemas.openxmlformats.org/officeDocument/2006/relationships/font" Target="fonts/RobotoMono-boldItalic.fntdata"/><Relationship Id="rId133" Type="http://schemas.openxmlformats.org/officeDocument/2006/relationships/font" Target="fonts/RobotoMono-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96d0685c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396d0685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ab156d3b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ab156d3b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3e093c77a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3e093c77a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3e093c77a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3e093c77a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e093c77a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e093c77a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3e093c77a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3e093c77a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3e093c77a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3e093c77a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3e093c77a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3e093c77a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3e093c77a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3e093c77a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3e093c77a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3e093c77a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3e093c77a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3e093c77a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3e093c77a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3e093c77a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ab156d3b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ab156d3b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ab156d3b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ab156d3b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ab156d3b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ab156d3b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ab156d3b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ab156d3b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ab156d3b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ab156d3b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ab156d3bb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ab156d3b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ab156d3b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ab156d3b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ab156d3b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ab156d3b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96d0685c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96d0685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ab156d3b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ab156d3b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396d0685c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396d0685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96d0685c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96d0685c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96d0685c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96d0685c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96d0685c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96d0685c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96d0685c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96d0685c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96d0685c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96d0685c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96d0685c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96d0685c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96d0685c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396d0685c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96d0685c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96d0685c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96d0685c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96d0685c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ab156d3b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ab156d3b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96d0685c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96d0685c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96d0685c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96d0685c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96d0685c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96d0685c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96d0685c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96d0685c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96d0685c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396d0685c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396d0685c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396d0685c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3aa030a4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3aa030a4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aa030a45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aa030a45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f1e26a19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3f1e26a19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a3d2785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a3d2785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ab156d3b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ab156d3b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d66d3d5d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d66d3d5d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d66d3d5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d66d3d5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d66d3d5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d66d3d5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1d66d3d5d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1d66d3d5d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1d66d3d5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1d66d3d5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d66d3d5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1d66d3d5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d66d3d5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1d66d3d5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1d66d3d5d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1d66d3d5d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d66d3d5d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d66d3d5d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1d66d3d5d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1d66d3d5d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ab156d3b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ab156d3b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d66d3d5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d66d3d5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1d66d3d5d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1d66d3d5d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1d66d3d5d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1d66d3d5d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3f1e26a1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3f1e26a1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3a66824c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3a66824c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3a66824c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3a66824c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3a66824c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3a66824c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3a66824c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3a66824c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3b033005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3b033005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b0330053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b0330053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ab156d3b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ab156d3b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a66824c6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a66824c6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a66824c6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a66824c6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a66824c6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a66824c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a66824c6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a66824c6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3a66824c6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3a66824c6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3a66824c6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3a66824c6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a66824c6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a66824c6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3cc4da53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3cc4da53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3a66824c6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3a66824c6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3a66824c6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a66824c6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ab156d3b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ab156d3b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3a66824c6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3a66824c6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3a66824c6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3a66824c6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3ad6483f9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3ad6483f9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3ad6483f9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3ad6483f9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3ad6483f9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3ad6483f9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3ad6483f9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3ad6483f9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3ad6483f9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3ad6483f9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3cc4da53b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3cc4da53b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3ad6483f9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3ad6483f9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3ad6483f9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3ad6483f9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ab156d3b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ab156d3b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3ad6483f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3ad6483f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3ab156d3bb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3ab156d3bb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3ab156d3bb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3ab156d3b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3ab156d3bb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3ab156d3bb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396d0685c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396d0685c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396d0685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396d0685c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396d0685c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396d0685c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396d0685c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396d0685c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396d0685c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396d0685c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396d0685c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396d0685c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ab156d3b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ab156d3b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396d0685c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396d0685c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3ce6d138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3ce6d138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3ce6d138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3ce6d138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3ce6d138e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3ce6d138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3ce6d138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3ce6d138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3e093c77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3e093c77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3e093c77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3e093c77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3e093c77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3e093c77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e093c77a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3e093c77a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e093c77a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3e093c77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descr="Background pattern&#10;&#10;Description automatically generated" id="11" name="Google Shape;11;p2"/>
          <p:cNvPicPr preferRelativeResize="0"/>
          <p:nvPr/>
        </p:nvPicPr>
        <p:blipFill rotWithShape="1">
          <a:blip r:embed="rId2">
            <a:alphaModFix/>
          </a:blip>
          <a:srcRect b="0" l="0" r="0" t="0"/>
          <a:stretch/>
        </p:blipFill>
        <p:spPr>
          <a:xfrm>
            <a:off x="0" y="0"/>
            <a:ext cx="9143999" cy="5143499"/>
          </a:xfrm>
          <a:prstGeom prst="rect">
            <a:avLst/>
          </a:prstGeom>
          <a:noFill/>
          <a:ln>
            <a:noFill/>
          </a:ln>
        </p:spPr>
      </p:pic>
      <p:sp>
        <p:nvSpPr>
          <p:cNvPr id="12" name="Google Shape;12;p2"/>
          <p:cNvSpPr txBox="1"/>
          <p:nvPr>
            <p:ph type="ctrTitle"/>
          </p:nvPr>
        </p:nvSpPr>
        <p:spPr>
          <a:xfrm>
            <a:off x="3187411" y="1878691"/>
            <a:ext cx="54606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3366655" y="3443527"/>
            <a:ext cx="52812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2" type="body"/>
          </p:nvPr>
        </p:nvSpPr>
        <p:spPr>
          <a:xfrm>
            <a:off x="3506932" y="4267564"/>
            <a:ext cx="51411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 name="Google Shape;15;p2"/>
          <p:cNvSpPr txBox="1"/>
          <p:nvPr>
            <p:ph idx="10" type="dt"/>
          </p:nvPr>
        </p:nvSpPr>
        <p:spPr>
          <a:xfrm>
            <a:off x="7812157" y="4756525"/>
            <a:ext cx="8358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61" name="Shape 61"/>
        <p:cNvGrpSpPr/>
        <p:nvPr/>
      </p:nvGrpSpPr>
      <p:grpSpPr>
        <a:xfrm>
          <a:off x="0" y="0"/>
          <a:ext cx="0" cy="0"/>
          <a:chOff x="0" y="0"/>
          <a:chExt cx="0" cy="0"/>
        </a:xfrm>
      </p:grpSpPr>
      <p:sp>
        <p:nvSpPr>
          <p:cNvPr id="62" name="Google Shape;62;p11"/>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1"/>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1"/>
          <p:cNvSpPr txBox="1"/>
          <p:nvPr>
            <p:ph idx="2" type="body"/>
          </p:nvPr>
        </p:nvSpPr>
        <p:spPr>
          <a:xfrm>
            <a:off x="483580"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1"/>
          <p:cNvSpPr txBox="1"/>
          <p:nvPr>
            <p:ph idx="3" type="body"/>
          </p:nvPr>
        </p:nvSpPr>
        <p:spPr>
          <a:xfrm>
            <a:off x="3263717"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1"/>
          <p:cNvSpPr txBox="1"/>
          <p:nvPr>
            <p:ph idx="4" type="body"/>
          </p:nvPr>
        </p:nvSpPr>
        <p:spPr>
          <a:xfrm>
            <a:off x="6043853"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68" name="Shape 68"/>
        <p:cNvGrpSpPr/>
        <p:nvPr/>
      </p:nvGrpSpPr>
      <p:grpSpPr>
        <a:xfrm>
          <a:off x="0" y="0"/>
          <a:ext cx="0" cy="0"/>
          <a:chOff x="0" y="0"/>
          <a:chExt cx="0" cy="0"/>
        </a:xfrm>
      </p:grpSpPr>
      <p:sp>
        <p:nvSpPr>
          <p:cNvPr id="69" name="Google Shape;69;p12"/>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2"/>
          <p:cNvSpPr txBox="1"/>
          <p:nvPr>
            <p:ph idx="1" type="body"/>
          </p:nvPr>
        </p:nvSpPr>
        <p:spPr>
          <a:xfrm>
            <a:off x="483395"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2"/>
          <p:cNvSpPr txBox="1"/>
          <p:nvPr>
            <p:ph idx="2" type="body"/>
          </p:nvPr>
        </p:nvSpPr>
        <p:spPr>
          <a:xfrm>
            <a:off x="4800602"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2"/>
          <p:cNvSpPr txBox="1"/>
          <p:nvPr>
            <p:ph idx="3" type="body"/>
          </p:nvPr>
        </p:nvSpPr>
        <p:spPr>
          <a:xfrm>
            <a:off x="483395"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2"/>
          <p:cNvSpPr txBox="1"/>
          <p:nvPr>
            <p:ph idx="4" type="body"/>
          </p:nvPr>
        </p:nvSpPr>
        <p:spPr>
          <a:xfrm>
            <a:off x="4800602"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75" name="Shape 75"/>
        <p:cNvGrpSpPr/>
        <p:nvPr/>
      </p:nvGrpSpPr>
      <p:grpSpPr>
        <a:xfrm>
          <a:off x="0" y="0"/>
          <a:ext cx="0" cy="0"/>
          <a:chOff x="0" y="0"/>
          <a:chExt cx="0" cy="0"/>
        </a:xfrm>
      </p:grpSpPr>
      <p:sp>
        <p:nvSpPr>
          <p:cNvPr id="76" name="Google Shape;76;p13"/>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3"/>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3"/>
          <p:cNvSpPr txBox="1"/>
          <p:nvPr>
            <p:ph idx="2" type="body"/>
          </p:nvPr>
        </p:nvSpPr>
        <p:spPr>
          <a:xfrm>
            <a:off x="483395"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3"/>
          <p:cNvSpPr txBox="1"/>
          <p:nvPr>
            <p:ph idx="3" type="body"/>
          </p:nvPr>
        </p:nvSpPr>
        <p:spPr>
          <a:xfrm>
            <a:off x="4800602"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3"/>
          <p:cNvSpPr txBox="1"/>
          <p:nvPr>
            <p:ph idx="4" type="body"/>
          </p:nvPr>
        </p:nvSpPr>
        <p:spPr>
          <a:xfrm>
            <a:off x="483395"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3"/>
          <p:cNvSpPr txBox="1"/>
          <p:nvPr>
            <p:ph idx="5" type="body"/>
          </p:nvPr>
        </p:nvSpPr>
        <p:spPr>
          <a:xfrm>
            <a:off x="4800602"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83" name="Shape 83"/>
        <p:cNvGrpSpPr/>
        <p:nvPr/>
      </p:nvGrpSpPr>
      <p:grpSpPr>
        <a:xfrm>
          <a:off x="0" y="0"/>
          <a:ext cx="0" cy="0"/>
          <a:chOff x="0" y="0"/>
          <a:chExt cx="0" cy="0"/>
        </a:xfrm>
      </p:grpSpPr>
      <p:sp>
        <p:nvSpPr>
          <p:cNvPr id="84" name="Google Shape;84;p14"/>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4"/>
          <p:cNvSpPr txBox="1"/>
          <p:nvPr>
            <p:ph idx="1"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4"/>
          <p:cNvSpPr txBox="1"/>
          <p:nvPr>
            <p:ph idx="2" type="body"/>
          </p:nvPr>
        </p:nvSpPr>
        <p:spPr>
          <a:xfrm>
            <a:off x="4019999" y="1657564"/>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4"/>
          <p:cNvSpPr txBox="1"/>
          <p:nvPr>
            <p:ph idx="3" type="body"/>
          </p:nvPr>
        </p:nvSpPr>
        <p:spPr>
          <a:xfrm>
            <a:off x="6321981"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4"/>
          <p:cNvSpPr txBox="1"/>
          <p:nvPr>
            <p:ph idx="4" type="body"/>
          </p:nvPr>
        </p:nvSpPr>
        <p:spPr>
          <a:xfrm>
            <a:off x="4019999" y="3336329"/>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4"/>
          <p:cNvSpPr txBox="1"/>
          <p:nvPr>
            <p:ph idx="5" type="body"/>
          </p:nvPr>
        </p:nvSpPr>
        <p:spPr>
          <a:xfrm>
            <a:off x="6321981"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91" name="Shape 91"/>
        <p:cNvGrpSpPr/>
        <p:nvPr/>
      </p:nvGrpSpPr>
      <p:grpSpPr>
        <a:xfrm>
          <a:off x="0" y="0"/>
          <a:ext cx="0" cy="0"/>
          <a:chOff x="0" y="0"/>
          <a:chExt cx="0" cy="0"/>
        </a:xfrm>
      </p:grpSpPr>
      <p:sp>
        <p:nvSpPr>
          <p:cNvPr id="92" name="Google Shape;92;p15"/>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5"/>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5"/>
          <p:cNvSpPr txBox="1"/>
          <p:nvPr>
            <p:ph idx="2"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5"/>
          <p:cNvSpPr txBox="1"/>
          <p:nvPr>
            <p:ph idx="3" type="body"/>
          </p:nvPr>
        </p:nvSpPr>
        <p:spPr>
          <a:xfrm>
            <a:off x="4019404"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5"/>
          <p:cNvSpPr txBox="1"/>
          <p:nvPr>
            <p:ph idx="4" type="body"/>
          </p:nvPr>
        </p:nvSpPr>
        <p:spPr>
          <a:xfrm>
            <a:off x="6320790"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5"/>
          <p:cNvSpPr txBox="1"/>
          <p:nvPr>
            <p:ph idx="5" type="body"/>
          </p:nvPr>
        </p:nvSpPr>
        <p:spPr>
          <a:xfrm>
            <a:off x="4019404"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5"/>
          <p:cNvSpPr txBox="1"/>
          <p:nvPr>
            <p:ph idx="6" type="body"/>
          </p:nvPr>
        </p:nvSpPr>
        <p:spPr>
          <a:xfrm>
            <a:off x="6320790"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00" name="Shape 100"/>
        <p:cNvGrpSpPr/>
        <p:nvPr/>
      </p:nvGrpSpPr>
      <p:grpSpPr>
        <a:xfrm>
          <a:off x="0" y="0"/>
          <a:ext cx="0" cy="0"/>
          <a:chOff x="0" y="0"/>
          <a:chExt cx="0" cy="0"/>
        </a:xfrm>
      </p:grpSpPr>
      <p:sp>
        <p:nvSpPr>
          <p:cNvPr id="101" name="Google Shape;101;p1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6"/>
          <p:cNvSpPr txBox="1"/>
          <p:nvPr>
            <p:ph idx="2" type="body"/>
          </p:nvPr>
        </p:nvSpPr>
        <p:spPr>
          <a:xfrm>
            <a:off x="483577"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6"/>
          <p:cNvSpPr txBox="1"/>
          <p:nvPr>
            <p:ph idx="3" type="body"/>
          </p:nvPr>
        </p:nvSpPr>
        <p:spPr>
          <a:xfrm>
            <a:off x="4629150"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6" name="Shape 106"/>
        <p:cNvGrpSpPr/>
        <p:nvPr/>
      </p:nvGrpSpPr>
      <p:grpSpPr>
        <a:xfrm>
          <a:off x="0" y="0"/>
          <a:ext cx="0" cy="0"/>
          <a:chOff x="0" y="0"/>
          <a:chExt cx="0" cy="0"/>
        </a:xfrm>
      </p:grpSpPr>
      <p:sp>
        <p:nvSpPr>
          <p:cNvPr id="107" name="Google Shape;107;p17"/>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7"/>
          <p:cNvSpPr txBox="1"/>
          <p:nvPr>
            <p:ph idx="1" type="body"/>
          </p:nvPr>
        </p:nvSpPr>
        <p:spPr>
          <a:xfrm>
            <a:off x="483579"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17"/>
          <p:cNvSpPr txBox="1"/>
          <p:nvPr>
            <p:ph idx="2" type="body"/>
          </p:nvPr>
        </p:nvSpPr>
        <p:spPr>
          <a:xfrm>
            <a:off x="483579"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7"/>
          <p:cNvSpPr txBox="1"/>
          <p:nvPr>
            <p:ph idx="3" type="body"/>
          </p:nvPr>
        </p:nvSpPr>
        <p:spPr>
          <a:xfrm>
            <a:off x="4629152"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17"/>
          <p:cNvSpPr txBox="1"/>
          <p:nvPr>
            <p:ph idx="4" type="body"/>
          </p:nvPr>
        </p:nvSpPr>
        <p:spPr>
          <a:xfrm>
            <a:off x="4629152"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7"/>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18"/>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1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18" name="Shape 118"/>
        <p:cNvGrpSpPr/>
        <p:nvPr/>
      </p:nvGrpSpPr>
      <p:grpSpPr>
        <a:xfrm>
          <a:off x="0" y="0"/>
          <a:ext cx="0" cy="0"/>
          <a:chOff x="0" y="0"/>
          <a:chExt cx="0" cy="0"/>
        </a:xfrm>
      </p:grpSpPr>
      <p:sp>
        <p:nvSpPr>
          <p:cNvPr id="119" name="Google Shape;119;p2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6" name="Shape 16"/>
        <p:cNvGrpSpPr/>
        <p:nvPr/>
      </p:nvGrpSpPr>
      <p:grpSpPr>
        <a:xfrm>
          <a:off x="0" y="0"/>
          <a:ext cx="0" cy="0"/>
          <a:chOff x="0" y="0"/>
          <a:chExt cx="0" cy="0"/>
        </a:xfrm>
      </p:grpSpPr>
      <p:pic>
        <p:nvPicPr>
          <p:cNvPr descr="A statue of a person riding a horse&#10;&#10;Description automatically generated with medium confidence" id="17" name="Google Shape;17;p3"/>
          <p:cNvPicPr preferRelativeResize="0"/>
          <p:nvPr/>
        </p:nvPicPr>
        <p:blipFill rotWithShape="1">
          <a:blip r:embed="rId2">
            <a:alphaModFix/>
          </a:blip>
          <a:srcRect b="0" l="16253" r="0" t="0"/>
          <a:stretch/>
        </p:blipFill>
        <p:spPr>
          <a:xfrm>
            <a:off x="1" y="0"/>
            <a:ext cx="6477255" cy="5143500"/>
          </a:xfrm>
          <a:prstGeom prst="rect">
            <a:avLst/>
          </a:prstGeom>
          <a:noFill/>
          <a:ln>
            <a:noFill/>
          </a:ln>
        </p:spPr>
      </p:pic>
      <p:pic>
        <p:nvPicPr>
          <p:cNvPr descr="A picture containing shape&#10;&#10;Description automatically generated" id="18" name="Google Shape;18;p3"/>
          <p:cNvPicPr preferRelativeResize="0"/>
          <p:nvPr/>
        </p:nvPicPr>
        <p:blipFill rotWithShape="1">
          <a:blip r:embed="rId3">
            <a:alphaModFix/>
          </a:blip>
          <a:srcRect b="0" l="0" r="0" t="0"/>
          <a:stretch/>
        </p:blipFill>
        <p:spPr>
          <a:xfrm>
            <a:off x="223838" y="0"/>
            <a:ext cx="8920160" cy="5143499"/>
          </a:xfrm>
          <a:prstGeom prst="rect">
            <a:avLst/>
          </a:prstGeom>
          <a:noFill/>
          <a:ln>
            <a:noFill/>
          </a:ln>
        </p:spPr>
      </p:pic>
      <p:sp>
        <p:nvSpPr>
          <p:cNvPr id="19" name="Google Shape;19;p3"/>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3"/>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1" name="Google Shape;21;p3"/>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3"/>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1"/>
          <p:cNvSpPr txBox="1"/>
          <p:nvPr>
            <p:ph idx="1" type="body"/>
          </p:nvPr>
        </p:nvSpPr>
        <p:spPr>
          <a:xfrm>
            <a:off x="3887391" y="740571"/>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3" name="Google Shape;123;p21"/>
          <p:cNvSpPr txBox="1"/>
          <p:nvPr>
            <p:ph idx="2"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4" name="Google Shape;124;p21"/>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5" name="Shape 125"/>
        <p:cNvGrpSpPr/>
        <p:nvPr/>
      </p:nvGrpSpPr>
      <p:grpSpPr>
        <a:xfrm>
          <a:off x="0" y="0"/>
          <a:ext cx="0" cy="0"/>
          <a:chOff x="0" y="0"/>
          <a:chExt cx="0" cy="0"/>
        </a:xfrm>
      </p:grpSpPr>
      <p:sp>
        <p:nvSpPr>
          <p:cNvPr id="126" name="Google Shape;126;p22"/>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2"/>
          <p:cNvSpPr txBox="1"/>
          <p:nvPr>
            <p:ph idx="1"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8" name="Google Shape;128;p22"/>
          <p:cNvSpPr/>
          <p:nvPr>
            <p:ph idx="2" type="pic"/>
          </p:nvPr>
        </p:nvSpPr>
        <p:spPr>
          <a:xfrm>
            <a:off x="3887391" y="740571"/>
            <a:ext cx="4629300" cy="3655200"/>
          </a:xfrm>
          <a:prstGeom prst="rect">
            <a:avLst/>
          </a:prstGeom>
          <a:noFill/>
          <a:ln>
            <a:noFill/>
          </a:ln>
        </p:spPr>
      </p:sp>
      <p:sp>
        <p:nvSpPr>
          <p:cNvPr id="129" name="Google Shape;129;p2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23"/>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2" name="Google Shape;132;p23"/>
          <p:cNvSpPr txBox="1"/>
          <p:nvPr>
            <p:ph idx="1" type="body"/>
          </p:nvPr>
        </p:nvSpPr>
        <p:spPr>
          <a:xfrm rot="5400000">
            <a:off x="2911202" y="-1058531"/>
            <a:ext cx="3176400" cy="8031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4"/>
          <p:cNvSpPr txBox="1"/>
          <p:nvPr>
            <p:ph type="title"/>
          </p:nvPr>
        </p:nvSpPr>
        <p:spPr>
          <a:xfrm rot="5400000">
            <a:off x="5350052" y="1467545"/>
            <a:ext cx="4359000" cy="19716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24"/>
          <p:cNvSpPr txBox="1"/>
          <p:nvPr>
            <p:ph idx="1" type="body"/>
          </p:nvPr>
        </p:nvSpPr>
        <p:spPr>
          <a:xfrm rot="5400000">
            <a:off x="1277025" y="-519505"/>
            <a:ext cx="4359000" cy="5945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8" name="Google Shape;138;p2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17500" lvl="0" marL="457200" rtl="0">
              <a:spcBef>
                <a:spcPts val="800"/>
              </a:spcBef>
              <a:spcAft>
                <a:spcPts val="0"/>
              </a:spcAft>
              <a:buSzPts val="1400"/>
              <a:buChar char="▪"/>
              <a:defRPr/>
            </a:lvl1pPr>
            <a:lvl2pPr indent="-317500" lvl="1" marL="914400" rtl="0">
              <a:spcBef>
                <a:spcPts val="400"/>
              </a:spcBef>
              <a:spcAft>
                <a:spcPts val="0"/>
              </a:spcAft>
              <a:buSzPts val="14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298450" lvl="4" marL="2286000" rtl="0">
              <a:spcBef>
                <a:spcPts val="400"/>
              </a:spcBef>
              <a:spcAft>
                <a:spcPts val="0"/>
              </a:spcAft>
              <a:buSzPts val="11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39" name="Google Shape;139;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26"/>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2" name="Google Shape;142;p26"/>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43" name="Google Shape;143;p26"/>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2150850"/>
            <a:ext cx="8520600" cy="841800"/>
          </a:xfrm>
          <a:prstGeom prst="rect">
            <a:avLst/>
          </a:prstGeom>
        </p:spPr>
        <p:txBody>
          <a:bodyPr anchorCtr="0" anchor="ctr" bIns="34275" lIns="68575" spcFirstLastPara="1" rIns="68575" wrap="square" tIns="3427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103" r="14569" t="0"/>
          <a:stretch/>
        </p:blipFill>
        <p:spPr>
          <a:xfrm>
            <a:off x="-1525092" y="0"/>
            <a:ext cx="7794307" cy="5143501"/>
          </a:xfrm>
          <a:prstGeom prst="rect">
            <a:avLst/>
          </a:prstGeom>
          <a:noFill/>
          <a:ln>
            <a:noFill/>
          </a:ln>
        </p:spPr>
      </p:pic>
      <p:pic>
        <p:nvPicPr>
          <p:cNvPr descr="A picture containing shape&#10;&#10;Description automatically generated" id="25" name="Google Shape;25;p4"/>
          <p:cNvPicPr preferRelativeResize="0"/>
          <p:nvPr/>
        </p:nvPicPr>
        <p:blipFill rotWithShape="1">
          <a:blip r:embed="rId3">
            <a:alphaModFix/>
          </a:blip>
          <a:srcRect b="0" l="0" r="0" t="0"/>
          <a:stretch/>
        </p:blipFill>
        <p:spPr>
          <a:xfrm>
            <a:off x="223837" y="0"/>
            <a:ext cx="8920160" cy="5143499"/>
          </a:xfrm>
          <a:prstGeom prst="rect">
            <a:avLst/>
          </a:prstGeom>
          <a:noFill/>
          <a:ln>
            <a:noFill/>
          </a:ln>
        </p:spPr>
      </p:pic>
      <p:sp>
        <p:nvSpPr>
          <p:cNvPr id="26" name="Google Shape;26;p4"/>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 name="Google Shape;27;p4"/>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 name="Google Shape;28;p4"/>
          <p:cNvSpPr txBox="1"/>
          <p:nvPr>
            <p:ph idx="10" type="dt"/>
          </p:nvPr>
        </p:nvSpPr>
        <p:spPr>
          <a:xfrm>
            <a:off x="7834520" y="4771639"/>
            <a:ext cx="81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9" name="Google Shape;29;p4"/>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4"/>
          <p:cNvSpPr txBox="1"/>
          <p:nvPr/>
        </p:nvSpPr>
        <p:spPr>
          <a:xfrm>
            <a:off x="684612" y="994268"/>
            <a:ext cx="3161700" cy="4440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chemeClr val="dk1"/>
                </a:solidFill>
                <a:latin typeface="IBM Plex Sans"/>
                <a:ea typeface="IBM Plex Sans"/>
                <a:cs typeface="IBM Plex Sans"/>
                <a:sym typeface="IBM Plex Sans"/>
              </a:rPr>
              <a:t>INSTRUCTIONS TO REPLACE IMAGE:</a:t>
            </a:r>
            <a:endParaRPr sz="1100"/>
          </a:p>
          <a:p>
            <a:pPr indent="0" lvl="0" marL="0" marR="0" rtl="0" algn="l">
              <a:spcBef>
                <a:spcPts val="0"/>
              </a:spcBef>
              <a:spcAft>
                <a:spcPts val="0"/>
              </a:spcAft>
              <a:buNone/>
            </a:pPr>
            <a:r>
              <a:t/>
            </a:r>
            <a:endParaRPr b="1" sz="1400">
              <a:solidFill>
                <a:schemeClr val="dk1"/>
              </a:solidFill>
              <a:latin typeface="IBM Plex Sans"/>
              <a:ea typeface="IBM Plex Sans"/>
              <a:cs typeface="IBM Plex Sans"/>
              <a:sym typeface="IBM Plex Sans"/>
            </a:endParaRPr>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Go to View&gt;Slide Master</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Locate this layout and duplicate it</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Right-click the orange circle on the far-left side of this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Scroll to “Change Picture”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“From File” (note that your version of PowerPoint may use different menu language)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Select desired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Resize and crop image as necessary</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Make sure image is sent to back (right click on image)</a:t>
            </a:r>
            <a:endParaRPr sz="1100"/>
          </a:p>
          <a:p>
            <a:pPr indent="-260350" lvl="0" marL="254000" marR="0" rtl="0" algn="l">
              <a:lnSpc>
                <a:spcPct val="150000"/>
              </a:lnSpc>
              <a:spcBef>
                <a:spcPts val="0"/>
              </a:spcBef>
              <a:spcAft>
                <a:spcPts val="0"/>
              </a:spcAft>
              <a:buClr>
                <a:schemeClr val="dk1"/>
              </a:buClr>
              <a:buSzPts val="1100"/>
              <a:buFont typeface="Calibri"/>
              <a:buAutoNum type="arabicPeriod"/>
            </a:pPr>
            <a:r>
              <a:rPr b="0" lang="en" sz="1100">
                <a:solidFill>
                  <a:schemeClr val="dk1"/>
                </a:solidFill>
                <a:latin typeface="IBM Plex Sans"/>
                <a:ea typeface="IBM Plex Sans"/>
                <a:cs typeface="IBM Plex Sans"/>
                <a:sym typeface="IBM Plex Sans"/>
              </a:rPr>
              <a:t>Close slide master and insert a new slide using the new, then delete this text box from your presentation slide.</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pic>
        <p:nvPicPr>
          <p:cNvPr descr="A body of water with buildings along it&#10;&#10;Description automatically generated with medium confidence" id="32" name="Google Shape;32;p5"/>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33" name="Google Shape;33;p5"/>
          <p:cNvPicPr preferRelativeResize="0"/>
          <p:nvPr/>
        </p:nvPicPr>
        <p:blipFill rotWithShape="1">
          <a:blip r:embed="rId3">
            <a:alphaModFix/>
          </a:blip>
          <a:srcRect b="0" l="0" r="0" t="0"/>
          <a:stretch/>
        </p:blipFill>
        <p:spPr>
          <a:xfrm>
            <a:off x="223838" y="0"/>
            <a:ext cx="8920160" cy="5143499"/>
          </a:xfrm>
          <a:prstGeom prst="rect">
            <a:avLst/>
          </a:prstGeom>
          <a:noFill/>
          <a:ln>
            <a:noFill/>
          </a:ln>
        </p:spPr>
      </p:pic>
      <p:sp>
        <p:nvSpPr>
          <p:cNvPr id="34" name="Google Shape;34;p5"/>
          <p:cNvSpPr txBox="1"/>
          <p:nvPr>
            <p:ph type="title"/>
          </p:nvPr>
        </p:nvSpPr>
        <p:spPr>
          <a:xfrm>
            <a:off x="4963030" y="730528"/>
            <a:ext cx="3684900" cy="31908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 name="Google Shape;35;p5"/>
          <p:cNvSpPr txBox="1"/>
          <p:nvPr>
            <p:ph idx="1" type="body"/>
          </p:nvPr>
        </p:nvSpPr>
        <p:spPr>
          <a:xfrm>
            <a:off x="5143502" y="4046224"/>
            <a:ext cx="3504600" cy="6987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algn="l">
              <a:lnSpc>
                <a:spcPct val="90000"/>
              </a:lnSpc>
              <a:spcBef>
                <a:spcPts val="400"/>
              </a:spcBef>
              <a:spcAft>
                <a:spcPts val="0"/>
              </a:spcAft>
              <a:buSzPts val="1500"/>
              <a:buNone/>
              <a:defRPr sz="1500">
                <a:solidFill>
                  <a:srgbClr val="8E8F92"/>
                </a:solidFill>
              </a:defRPr>
            </a:lvl2pPr>
            <a:lvl3pPr indent="-228600" lvl="2" marL="1371600" algn="l">
              <a:lnSpc>
                <a:spcPct val="90000"/>
              </a:lnSpc>
              <a:spcBef>
                <a:spcPts val="400"/>
              </a:spcBef>
              <a:spcAft>
                <a:spcPts val="0"/>
              </a:spcAft>
              <a:buSzPts val="1400"/>
              <a:buNone/>
              <a:defRPr sz="1400">
                <a:solidFill>
                  <a:srgbClr val="8E8F92"/>
                </a:solidFill>
              </a:defRPr>
            </a:lvl3pPr>
            <a:lvl4pPr indent="-228600" lvl="3" marL="1828800" algn="l">
              <a:lnSpc>
                <a:spcPct val="90000"/>
              </a:lnSpc>
              <a:spcBef>
                <a:spcPts val="400"/>
              </a:spcBef>
              <a:spcAft>
                <a:spcPts val="0"/>
              </a:spcAft>
              <a:buSzPts val="1200"/>
              <a:buNone/>
              <a:defRPr sz="1200">
                <a:solidFill>
                  <a:srgbClr val="8E8F92"/>
                </a:solidFill>
              </a:defRPr>
            </a:lvl4pPr>
            <a:lvl5pPr indent="-228600" lvl="4" marL="2286000" algn="l">
              <a:lnSpc>
                <a:spcPct val="90000"/>
              </a:lnSpc>
              <a:spcBef>
                <a:spcPts val="400"/>
              </a:spcBef>
              <a:spcAft>
                <a:spcPts val="0"/>
              </a:spcAft>
              <a:buSzPts val="1200"/>
              <a:buNone/>
              <a:defRPr sz="1200">
                <a:solidFill>
                  <a:srgbClr val="8E8F92"/>
                </a:solidFill>
              </a:defRPr>
            </a:lvl5pPr>
            <a:lvl6pPr indent="-228600" lvl="5" marL="2743200" algn="l">
              <a:lnSpc>
                <a:spcPct val="90000"/>
              </a:lnSpc>
              <a:spcBef>
                <a:spcPts val="400"/>
              </a:spcBef>
              <a:spcAft>
                <a:spcPts val="0"/>
              </a:spcAft>
              <a:buClr>
                <a:srgbClr val="8E8F92"/>
              </a:buClr>
              <a:buSzPts val="1200"/>
              <a:buNone/>
              <a:defRPr sz="1200">
                <a:solidFill>
                  <a:srgbClr val="8E8F92"/>
                </a:solidFill>
              </a:defRPr>
            </a:lvl6pPr>
            <a:lvl7pPr indent="-228600" lvl="6" marL="3200400" algn="l">
              <a:lnSpc>
                <a:spcPct val="90000"/>
              </a:lnSpc>
              <a:spcBef>
                <a:spcPts val="400"/>
              </a:spcBef>
              <a:spcAft>
                <a:spcPts val="0"/>
              </a:spcAft>
              <a:buClr>
                <a:srgbClr val="8E8F92"/>
              </a:buClr>
              <a:buSzPts val="1200"/>
              <a:buNone/>
              <a:defRPr sz="1200">
                <a:solidFill>
                  <a:srgbClr val="8E8F92"/>
                </a:solidFill>
              </a:defRPr>
            </a:lvl7pPr>
            <a:lvl8pPr indent="-228600" lvl="7" marL="3657600" algn="l">
              <a:lnSpc>
                <a:spcPct val="90000"/>
              </a:lnSpc>
              <a:spcBef>
                <a:spcPts val="400"/>
              </a:spcBef>
              <a:spcAft>
                <a:spcPts val="0"/>
              </a:spcAft>
              <a:buClr>
                <a:srgbClr val="8E8F92"/>
              </a:buClr>
              <a:buSzPts val="1200"/>
              <a:buNone/>
              <a:defRPr sz="1200">
                <a:solidFill>
                  <a:srgbClr val="8E8F92"/>
                </a:solidFill>
              </a:defRPr>
            </a:lvl8pPr>
            <a:lvl9pPr indent="-228600" lvl="8" marL="411480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36" name="Shape 36"/>
        <p:cNvGrpSpPr/>
        <p:nvPr/>
      </p:nvGrpSpPr>
      <p:grpSpPr>
        <a:xfrm>
          <a:off x="0" y="0"/>
          <a:ext cx="0" cy="0"/>
          <a:chOff x="0" y="0"/>
          <a:chExt cx="0" cy="0"/>
        </a:xfrm>
      </p:grpSpPr>
      <p:sp>
        <p:nvSpPr>
          <p:cNvPr id="37" name="Google Shape;37;p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2" type="body"/>
          </p:nvPr>
        </p:nvSpPr>
        <p:spPr>
          <a:xfrm>
            <a:off x="483578" y="1652156"/>
            <a:ext cx="8031900" cy="2909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41" name="Shape 41"/>
        <p:cNvGrpSpPr/>
        <p:nvPr/>
      </p:nvGrpSpPr>
      <p:grpSpPr>
        <a:xfrm>
          <a:off x="0" y="0"/>
          <a:ext cx="0" cy="0"/>
          <a:chOff x="0" y="0"/>
          <a:chExt cx="0" cy="0"/>
        </a:xfrm>
      </p:grpSpPr>
      <p:pic>
        <p:nvPicPr>
          <p:cNvPr descr="A picture containing person, crowd, event, several&#10;&#10;Description automatically generated" id="42" name="Google Shape;42;p7"/>
          <p:cNvPicPr preferRelativeResize="0"/>
          <p:nvPr/>
        </p:nvPicPr>
        <p:blipFill rotWithShape="1">
          <a:blip r:embed="rId2">
            <a:alphaModFix/>
          </a:blip>
          <a:srcRect b="0" l="28985" r="0" t="0"/>
          <a:stretch/>
        </p:blipFill>
        <p:spPr>
          <a:xfrm>
            <a:off x="1" y="0"/>
            <a:ext cx="5478945" cy="5143500"/>
          </a:xfrm>
          <a:prstGeom prst="rect">
            <a:avLst/>
          </a:prstGeom>
          <a:noFill/>
          <a:ln>
            <a:noFill/>
          </a:ln>
        </p:spPr>
      </p:pic>
      <p:pic>
        <p:nvPicPr>
          <p:cNvPr descr="A picture containing shape&#10;&#10;Description automatically generated" id="43" name="Google Shape;43;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 name="Google Shape;44;p7"/>
          <p:cNvSpPr txBox="1"/>
          <p:nvPr/>
        </p:nvSpPr>
        <p:spPr>
          <a:xfrm>
            <a:off x="5463542" y="2358208"/>
            <a:ext cx="3184500" cy="700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45" name="Google Shape;45;p7"/>
          <p:cNvSpPr txBox="1"/>
          <p:nvPr/>
        </p:nvSpPr>
        <p:spPr>
          <a:xfrm>
            <a:off x="4572002" y="3877814"/>
            <a:ext cx="40761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8"/>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Font typeface="NTR"/>
              <a:buChar char="-"/>
              <a:defRPr/>
            </a:lvl2pPr>
            <a:lvl3pPr indent="-304800" lvl="2" marL="1371600" algn="l">
              <a:lnSpc>
                <a:spcPct val="90000"/>
              </a:lnSpc>
              <a:spcBef>
                <a:spcPts val="400"/>
              </a:spcBef>
              <a:spcAft>
                <a:spcPts val="0"/>
              </a:spcAft>
              <a:buSzPts val="1200"/>
              <a:buFont typeface="NTR"/>
              <a:buChar char="-"/>
              <a:defRPr/>
            </a:lvl3pPr>
            <a:lvl4pPr indent="-304800" lvl="3" marL="1828800" algn="l">
              <a:lnSpc>
                <a:spcPct val="90000"/>
              </a:lnSpc>
              <a:spcBef>
                <a:spcPts val="400"/>
              </a:spcBef>
              <a:spcAft>
                <a:spcPts val="0"/>
              </a:spcAft>
              <a:buSzPts val="1200"/>
              <a:buFont typeface="NTR"/>
              <a:buChar char="-"/>
              <a:defRPr/>
            </a:lvl4pPr>
            <a:lvl5pPr indent="-298450" lvl="4" marL="2286000" algn="l">
              <a:lnSpc>
                <a:spcPct val="90000"/>
              </a:lnSpc>
              <a:spcBef>
                <a:spcPts val="400"/>
              </a:spcBef>
              <a:spcAft>
                <a:spcPts val="0"/>
              </a:spcAft>
              <a:buSzPts val="1100"/>
              <a:buFont typeface="NTR"/>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0" name="Shape 50"/>
        <p:cNvGrpSpPr/>
        <p:nvPr/>
      </p:nvGrpSpPr>
      <p:grpSpPr>
        <a:xfrm>
          <a:off x="0" y="0"/>
          <a:ext cx="0" cy="0"/>
          <a:chOff x="0" y="0"/>
          <a:chExt cx="0" cy="0"/>
        </a:xfrm>
      </p:grpSpPr>
      <p:sp>
        <p:nvSpPr>
          <p:cNvPr id="51" name="Google Shape;51;p9"/>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9"/>
          <p:cNvSpPr txBox="1"/>
          <p:nvPr>
            <p:ph idx="1" type="body"/>
          </p:nvPr>
        </p:nvSpPr>
        <p:spPr>
          <a:xfrm>
            <a:off x="483577"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4" name="Google Shape;54;p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5" name="Shape 55"/>
        <p:cNvGrpSpPr/>
        <p:nvPr/>
      </p:nvGrpSpPr>
      <p:grpSpPr>
        <a:xfrm>
          <a:off x="0" y="0"/>
          <a:ext cx="0" cy="0"/>
          <a:chOff x="0" y="0"/>
          <a:chExt cx="0" cy="0"/>
        </a:xfrm>
      </p:grpSpPr>
      <p:sp>
        <p:nvSpPr>
          <p:cNvPr id="56" name="Google Shape;56;p10"/>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0"/>
          <p:cNvSpPr txBox="1"/>
          <p:nvPr>
            <p:ph idx="1" type="body"/>
          </p:nvPr>
        </p:nvSpPr>
        <p:spPr>
          <a:xfrm>
            <a:off x="483580"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0"/>
          <p:cNvSpPr txBox="1"/>
          <p:nvPr>
            <p:ph idx="2" type="body"/>
          </p:nvPr>
        </p:nvSpPr>
        <p:spPr>
          <a:xfrm>
            <a:off x="3263717"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10"/>
          <p:cNvSpPr txBox="1"/>
          <p:nvPr>
            <p:ph idx="3" type="body"/>
          </p:nvPr>
        </p:nvSpPr>
        <p:spPr>
          <a:xfrm>
            <a:off x="6043853"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1.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 Id="rId3" Type="http://schemas.openxmlformats.org/officeDocument/2006/relationships/image" Target="../media/image117.png"/><Relationship Id="rId4" Type="http://schemas.openxmlformats.org/officeDocument/2006/relationships/image" Target="../media/image123.png"/><Relationship Id="rId5" Type="http://schemas.openxmlformats.org/officeDocument/2006/relationships/image" Target="../media/image13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 Id="rId3" Type="http://schemas.openxmlformats.org/officeDocument/2006/relationships/image" Target="../media/image138.png"/><Relationship Id="rId4" Type="http://schemas.openxmlformats.org/officeDocument/2006/relationships/image" Target="../media/image128.png"/><Relationship Id="rId5"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2.xml"/><Relationship Id="rId3" Type="http://schemas.openxmlformats.org/officeDocument/2006/relationships/image" Target="../media/image124.png"/><Relationship Id="rId4" Type="http://schemas.openxmlformats.org/officeDocument/2006/relationships/image" Target="../media/image130.png"/><Relationship Id="rId5" Type="http://schemas.openxmlformats.org/officeDocument/2006/relationships/image" Target="../media/image1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3.xml"/><Relationship Id="rId3" Type="http://schemas.openxmlformats.org/officeDocument/2006/relationships/image" Target="../media/image127.png"/><Relationship Id="rId4" Type="http://schemas.openxmlformats.org/officeDocument/2006/relationships/image" Target="../media/image135.png"/><Relationship Id="rId5" Type="http://schemas.openxmlformats.org/officeDocument/2006/relationships/image" Target="../media/image1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 Id="rId3" Type="http://schemas.openxmlformats.org/officeDocument/2006/relationships/image" Target="../media/image132.png"/><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 Id="rId3"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6.xml"/><Relationship Id="rId3" Type="http://schemas.openxmlformats.org/officeDocument/2006/relationships/image" Target="../media/image142.png"/><Relationship Id="rId4" Type="http://schemas.openxmlformats.org/officeDocument/2006/relationships/image" Target="../media/image1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7.xml"/><Relationship Id="rId3" Type="http://schemas.openxmlformats.org/officeDocument/2006/relationships/image" Target="../media/image1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8.xml"/><Relationship Id="rId3" Type="http://schemas.openxmlformats.org/officeDocument/2006/relationships/image" Target="../media/image143.png"/><Relationship Id="rId4" Type="http://schemas.openxmlformats.org/officeDocument/2006/relationships/image" Target="../media/image1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 Id="rId3" Type="http://schemas.openxmlformats.org/officeDocument/2006/relationships/image" Target="../media/image144.png"/><Relationship Id="rId4" Type="http://schemas.openxmlformats.org/officeDocument/2006/relationships/image" Target="../media/image139.png"/><Relationship Id="rId5"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75.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47.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59.png"/><Relationship Id="rId5"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78.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79.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80.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81.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85.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90.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 Id="rId3" Type="http://schemas.openxmlformats.org/officeDocument/2006/relationships/image" Target="../media/image93.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96.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1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8.jpg"/><Relationship Id="rId4" Type="http://schemas.openxmlformats.org/officeDocument/2006/relationships/image" Target="../media/image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 Id="rId3" Type="http://schemas.openxmlformats.org/officeDocument/2006/relationships/image" Target="../media/image10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 Id="rId3" Type="http://schemas.openxmlformats.org/officeDocument/2006/relationships/image" Target="../media/image97.jpg"/><Relationship Id="rId4" Type="http://schemas.openxmlformats.org/officeDocument/2006/relationships/image" Target="../media/image98.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 Id="rId3"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10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 Id="rId3" Type="http://schemas.openxmlformats.org/officeDocument/2006/relationships/image" Target="../media/image1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 Id="rId3"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 Id="rId3" Type="http://schemas.openxmlformats.org/officeDocument/2006/relationships/image" Target="../media/image5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 Id="rId3"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 Id="rId3" Type="http://schemas.openxmlformats.org/officeDocument/2006/relationships/image" Target="../media/image48.png"/><Relationship Id="rId4" Type="http://schemas.openxmlformats.org/officeDocument/2006/relationships/image" Target="../media/image59.png"/><Relationship Id="rId5"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 Id="rId3" Type="http://schemas.openxmlformats.org/officeDocument/2006/relationships/image" Target="../media/image102.png"/><Relationship Id="rId4" Type="http://schemas.openxmlformats.org/officeDocument/2006/relationships/image" Target="../media/image108.png"/><Relationship Id="rId5"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6.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 Id="rId3" Type="http://schemas.openxmlformats.org/officeDocument/2006/relationships/image" Target="../media/image115.png"/><Relationship Id="rId4" Type="http://schemas.openxmlformats.org/officeDocument/2006/relationships/image" Target="../media/image114.png"/><Relationship Id="rId5"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 Id="rId3" Type="http://schemas.openxmlformats.org/officeDocument/2006/relationships/image" Target="../media/image121.png"/><Relationship Id="rId4" Type="http://schemas.openxmlformats.org/officeDocument/2006/relationships/image" Target="../media/image118.png"/><Relationship Id="rId5"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ctrTitle"/>
          </p:nvPr>
        </p:nvSpPr>
        <p:spPr>
          <a:xfrm>
            <a:off x="856423" y="1356150"/>
            <a:ext cx="7932300" cy="14967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9756"/>
              <a:buFont typeface="Calibri"/>
              <a:buNone/>
            </a:pPr>
            <a:r>
              <a:rPr lang="en"/>
              <a:t>BIA-654</a:t>
            </a:r>
            <a:endParaRPr/>
          </a:p>
          <a:p>
            <a:pPr indent="0" lvl="0" marL="0" rtl="0" algn="l">
              <a:lnSpc>
                <a:spcPct val="90000"/>
              </a:lnSpc>
              <a:spcBef>
                <a:spcPts val="0"/>
              </a:spcBef>
              <a:spcAft>
                <a:spcPts val="0"/>
              </a:spcAft>
              <a:buClr>
                <a:schemeClr val="dk1"/>
              </a:buClr>
              <a:buSzPct val="109756"/>
              <a:buFont typeface="Calibri"/>
              <a:buNone/>
            </a:pPr>
            <a:r>
              <a:rPr lang="en"/>
              <a:t>ANALYSIS FOR </a:t>
            </a:r>
            <a:r>
              <a:rPr lang="en"/>
              <a:t>GLUCOSE LEVEL OF INDIVIDUALS </a:t>
            </a:r>
            <a:endParaRPr/>
          </a:p>
          <a:p>
            <a:pPr indent="0" lvl="0" marL="0" rtl="0" algn="l">
              <a:lnSpc>
                <a:spcPct val="90000"/>
              </a:lnSpc>
              <a:spcBef>
                <a:spcPts val="0"/>
              </a:spcBef>
              <a:spcAft>
                <a:spcPts val="0"/>
              </a:spcAft>
              <a:buClr>
                <a:schemeClr val="dk1"/>
              </a:buClr>
              <a:buSzPct val="180000"/>
              <a:buFont typeface="Calibri"/>
              <a:buNone/>
            </a:pPr>
            <a:r>
              <a:rPr lang="en" sz="2500"/>
              <a:t>Group 2</a:t>
            </a:r>
            <a:endParaRPr sz="2500"/>
          </a:p>
        </p:txBody>
      </p:sp>
      <p:sp>
        <p:nvSpPr>
          <p:cNvPr id="152" name="Google Shape;152;p28"/>
          <p:cNvSpPr txBox="1"/>
          <p:nvPr/>
        </p:nvSpPr>
        <p:spPr>
          <a:xfrm>
            <a:off x="915825" y="3044775"/>
            <a:ext cx="5778600" cy="985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Amna Shamshad</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Kanika Yadav</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Asad Sajid Awan</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Zhaoyi Xu</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Shenglin Wang</a:t>
            </a:r>
            <a:endParaRPr sz="1100">
              <a:solidFill>
                <a:schemeClr val="lt1"/>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Multiple Comparison Test</a:t>
            </a:r>
            <a:endParaRPr/>
          </a:p>
        </p:txBody>
      </p:sp>
      <p:sp>
        <p:nvSpPr>
          <p:cNvPr id="214" name="Google Shape;214;p37"/>
          <p:cNvSpPr txBox="1"/>
          <p:nvPr>
            <p:ph idx="1" type="body"/>
          </p:nvPr>
        </p:nvSpPr>
        <p:spPr>
          <a:xfrm>
            <a:off x="239300" y="1017725"/>
            <a:ext cx="4116000" cy="2303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According to the result of REGWQ result here,</a:t>
            </a:r>
            <a:endParaRPr/>
          </a:p>
          <a:p>
            <a:pPr indent="0" lvl="0" marL="0" rtl="0" algn="l">
              <a:spcBef>
                <a:spcPts val="800"/>
              </a:spcBef>
              <a:spcAft>
                <a:spcPts val="0"/>
              </a:spcAft>
              <a:buNone/>
            </a:pPr>
            <a:r>
              <a:rPr lang="en"/>
              <a:t>We can also see all the bars are not </a:t>
            </a:r>
            <a:r>
              <a:rPr lang="en"/>
              <a:t>significantly</a:t>
            </a:r>
            <a:r>
              <a:rPr lang="en"/>
              <a:t> </a:t>
            </a:r>
            <a:r>
              <a:rPr lang="en"/>
              <a:t>different from each other</a:t>
            </a:r>
            <a:endParaRPr/>
          </a:p>
        </p:txBody>
      </p:sp>
      <p:pic>
        <p:nvPicPr>
          <p:cNvPr id="215" name="Google Shape;215;p37"/>
          <p:cNvPicPr preferRelativeResize="0"/>
          <p:nvPr/>
        </p:nvPicPr>
        <p:blipFill>
          <a:blip r:embed="rId3">
            <a:alphaModFix/>
          </a:blip>
          <a:stretch>
            <a:fillRect/>
          </a:stretch>
        </p:blipFill>
        <p:spPr>
          <a:xfrm>
            <a:off x="4572000" y="1017725"/>
            <a:ext cx="4116000" cy="3469206"/>
          </a:xfrm>
          <a:prstGeom prst="rect">
            <a:avLst/>
          </a:prstGeom>
          <a:noFill/>
          <a:ln>
            <a:noFill/>
          </a:ln>
        </p:spPr>
      </p:pic>
      <p:pic>
        <p:nvPicPr>
          <p:cNvPr id="216" name="Google Shape;216;p37"/>
          <p:cNvPicPr preferRelativeResize="0"/>
          <p:nvPr/>
        </p:nvPicPr>
        <p:blipFill>
          <a:blip r:embed="rId4">
            <a:alphaModFix/>
          </a:blip>
          <a:stretch>
            <a:fillRect/>
          </a:stretch>
        </p:blipFill>
        <p:spPr>
          <a:xfrm>
            <a:off x="512600" y="2744313"/>
            <a:ext cx="3461849" cy="214351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2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44" name="Google Shape;844;p127"/>
          <p:cNvPicPr preferRelativeResize="0"/>
          <p:nvPr/>
        </p:nvPicPr>
        <p:blipFill>
          <a:blip r:embed="rId3">
            <a:alphaModFix/>
          </a:blip>
          <a:stretch>
            <a:fillRect/>
          </a:stretch>
        </p:blipFill>
        <p:spPr>
          <a:xfrm>
            <a:off x="4453000" y="741500"/>
            <a:ext cx="4226901" cy="2483418"/>
          </a:xfrm>
          <a:prstGeom prst="rect">
            <a:avLst/>
          </a:prstGeom>
          <a:noFill/>
          <a:ln>
            <a:noFill/>
          </a:ln>
        </p:spPr>
      </p:pic>
      <p:pic>
        <p:nvPicPr>
          <p:cNvPr id="845" name="Google Shape;845;p127"/>
          <p:cNvPicPr preferRelativeResize="0"/>
          <p:nvPr/>
        </p:nvPicPr>
        <p:blipFill>
          <a:blip r:embed="rId4">
            <a:alphaModFix/>
          </a:blip>
          <a:stretch>
            <a:fillRect/>
          </a:stretch>
        </p:blipFill>
        <p:spPr>
          <a:xfrm>
            <a:off x="4504548" y="3224918"/>
            <a:ext cx="3941862" cy="1613782"/>
          </a:xfrm>
          <a:prstGeom prst="rect">
            <a:avLst/>
          </a:prstGeom>
          <a:noFill/>
          <a:ln>
            <a:noFill/>
          </a:ln>
        </p:spPr>
      </p:pic>
      <p:pic>
        <p:nvPicPr>
          <p:cNvPr id="846" name="Google Shape;846;p127"/>
          <p:cNvPicPr preferRelativeResize="0"/>
          <p:nvPr/>
        </p:nvPicPr>
        <p:blipFill>
          <a:blip r:embed="rId5">
            <a:alphaModFix/>
          </a:blip>
          <a:stretch>
            <a:fillRect/>
          </a:stretch>
        </p:blipFill>
        <p:spPr>
          <a:xfrm>
            <a:off x="311700" y="2279525"/>
            <a:ext cx="4148200" cy="199821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52" name="Google Shape;852;p128"/>
          <p:cNvPicPr preferRelativeResize="0"/>
          <p:nvPr/>
        </p:nvPicPr>
        <p:blipFill>
          <a:blip r:embed="rId3">
            <a:alphaModFix/>
          </a:blip>
          <a:stretch>
            <a:fillRect/>
          </a:stretch>
        </p:blipFill>
        <p:spPr>
          <a:xfrm>
            <a:off x="4662725" y="445025"/>
            <a:ext cx="4023225" cy="2801225"/>
          </a:xfrm>
          <a:prstGeom prst="rect">
            <a:avLst/>
          </a:prstGeom>
          <a:noFill/>
          <a:ln>
            <a:noFill/>
          </a:ln>
        </p:spPr>
      </p:pic>
      <p:pic>
        <p:nvPicPr>
          <p:cNvPr id="853" name="Google Shape;853;p128"/>
          <p:cNvPicPr preferRelativeResize="0"/>
          <p:nvPr/>
        </p:nvPicPr>
        <p:blipFill>
          <a:blip r:embed="rId4">
            <a:alphaModFix/>
          </a:blip>
          <a:stretch>
            <a:fillRect/>
          </a:stretch>
        </p:blipFill>
        <p:spPr>
          <a:xfrm>
            <a:off x="4895812" y="3246250"/>
            <a:ext cx="3557048" cy="1592450"/>
          </a:xfrm>
          <a:prstGeom prst="rect">
            <a:avLst/>
          </a:prstGeom>
          <a:noFill/>
          <a:ln>
            <a:noFill/>
          </a:ln>
        </p:spPr>
      </p:pic>
      <p:pic>
        <p:nvPicPr>
          <p:cNvPr id="854" name="Google Shape;854;p128"/>
          <p:cNvPicPr preferRelativeResize="0"/>
          <p:nvPr/>
        </p:nvPicPr>
        <p:blipFill>
          <a:blip r:embed="rId5">
            <a:alphaModFix/>
          </a:blip>
          <a:stretch>
            <a:fillRect/>
          </a:stretch>
        </p:blipFill>
        <p:spPr>
          <a:xfrm>
            <a:off x="311700" y="2392975"/>
            <a:ext cx="4357926" cy="196395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60" name="Google Shape;860;p129"/>
          <p:cNvPicPr preferRelativeResize="0"/>
          <p:nvPr/>
        </p:nvPicPr>
        <p:blipFill>
          <a:blip r:embed="rId3">
            <a:alphaModFix/>
          </a:blip>
          <a:stretch>
            <a:fillRect/>
          </a:stretch>
        </p:blipFill>
        <p:spPr>
          <a:xfrm>
            <a:off x="908800" y="1017725"/>
            <a:ext cx="3102875" cy="1515075"/>
          </a:xfrm>
          <a:prstGeom prst="rect">
            <a:avLst/>
          </a:prstGeom>
          <a:noFill/>
          <a:ln>
            <a:noFill/>
          </a:ln>
        </p:spPr>
      </p:pic>
      <p:pic>
        <p:nvPicPr>
          <p:cNvPr id="861" name="Google Shape;861;p129"/>
          <p:cNvPicPr preferRelativeResize="0"/>
          <p:nvPr/>
        </p:nvPicPr>
        <p:blipFill>
          <a:blip r:embed="rId4">
            <a:alphaModFix/>
          </a:blip>
          <a:stretch>
            <a:fillRect/>
          </a:stretch>
        </p:blipFill>
        <p:spPr>
          <a:xfrm>
            <a:off x="3835175" y="842350"/>
            <a:ext cx="4997125" cy="4146547"/>
          </a:xfrm>
          <a:prstGeom prst="rect">
            <a:avLst/>
          </a:prstGeom>
          <a:noFill/>
          <a:ln>
            <a:noFill/>
          </a:ln>
        </p:spPr>
      </p:pic>
      <p:pic>
        <p:nvPicPr>
          <p:cNvPr id="862" name="Google Shape;862;p129"/>
          <p:cNvPicPr preferRelativeResize="0"/>
          <p:nvPr/>
        </p:nvPicPr>
        <p:blipFill>
          <a:blip r:embed="rId5">
            <a:alphaModFix/>
          </a:blip>
          <a:stretch>
            <a:fillRect/>
          </a:stretch>
        </p:blipFill>
        <p:spPr>
          <a:xfrm>
            <a:off x="311700" y="2344800"/>
            <a:ext cx="4260300" cy="22915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3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68" name="Google Shape;868;p130"/>
          <p:cNvPicPr preferRelativeResize="0"/>
          <p:nvPr/>
        </p:nvPicPr>
        <p:blipFill>
          <a:blip r:embed="rId3">
            <a:alphaModFix/>
          </a:blip>
          <a:stretch>
            <a:fillRect/>
          </a:stretch>
        </p:blipFill>
        <p:spPr>
          <a:xfrm>
            <a:off x="1200663" y="1069275"/>
            <a:ext cx="2482375" cy="1331750"/>
          </a:xfrm>
          <a:prstGeom prst="rect">
            <a:avLst/>
          </a:prstGeom>
          <a:noFill/>
          <a:ln>
            <a:noFill/>
          </a:ln>
        </p:spPr>
      </p:pic>
      <p:pic>
        <p:nvPicPr>
          <p:cNvPr id="869" name="Google Shape;869;p130"/>
          <p:cNvPicPr preferRelativeResize="0"/>
          <p:nvPr/>
        </p:nvPicPr>
        <p:blipFill>
          <a:blip r:embed="rId4">
            <a:alphaModFix/>
          </a:blip>
          <a:stretch>
            <a:fillRect/>
          </a:stretch>
        </p:blipFill>
        <p:spPr>
          <a:xfrm>
            <a:off x="4602525" y="653250"/>
            <a:ext cx="4541475" cy="4086300"/>
          </a:xfrm>
          <a:prstGeom prst="rect">
            <a:avLst/>
          </a:prstGeom>
          <a:noFill/>
          <a:ln>
            <a:noFill/>
          </a:ln>
        </p:spPr>
      </p:pic>
      <p:pic>
        <p:nvPicPr>
          <p:cNvPr id="870" name="Google Shape;870;p130"/>
          <p:cNvPicPr preferRelativeResize="0"/>
          <p:nvPr/>
        </p:nvPicPr>
        <p:blipFill>
          <a:blip r:embed="rId5">
            <a:alphaModFix/>
          </a:blip>
          <a:stretch>
            <a:fillRect/>
          </a:stretch>
        </p:blipFill>
        <p:spPr>
          <a:xfrm>
            <a:off x="391925" y="2326500"/>
            <a:ext cx="4272525" cy="22963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76" name="Google Shape;876;p131"/>
          <p:cNvPicPr preferRelativeResize="0"/>
          <p:nvPr/>
        </p:nvPicPr>
        <p:blipFill>
          <a:blip r:embed="rId3">
            <a:alphaModFix/>
          </a:blip>
          <a:stretch>
            <a:fillRect/>
          </a:stretch>
        </p:blipFill>
        <p:spPr>
          <a:xfrm>
            <a:off x="492775" y="1636575"/>
            <a:ext cx="3566550" cy="2980850"/>
          </a:xfrm>
          <a:prstGeom prst="rect">
            <a:avLst/>
          </a:prstGeom>
          <a:noFill/>
          <a:ln>
            <a:noFill/>
          </a:ln>
        </p:spPr>
      </p:pic>
      <p:pic>
        <p:nvPicPr>
          <p:cNvPr id="877" name="Google Shape;877;p131"/>
          <p:cNvPicPr preferRelativeResize="0"/>
          <p:nvPr/>
        </p:nvPicPr>
        <p:blipFill>
          <a:blip r:embed="rId4">
            <a:alphaModFix/>
          </a:blip>
          <a:stretch>
            <a:fillRect/>
          </a:stretch>
        </p:blipFill>
        <p:spPr>
          <a:xfrm>
            <a:off x="4059325" y="1754913"/>
            <a:ext cx="3453100" cy="27441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32"/>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D: CRF</a:t>
            </a:r>
            <a:endParaRPr/>
          </a:p>
          <a:p>
            <a:pPr indent="0" lvl="0" marL="0" rtl="0" algn="l">
              <a:spcBef>
                <a:spcPts val="0"/>
              </a:spcBef>
              <a:spcAft>
                <a:spcPts val="0"/>
              </a:spcAft>
              <a:buNone/>
            </a:pPr>
            <a:r>
              <a:t/>
            </a:r>
            <a:endParaRPr/>
          </a:p>
        </p:txBody>
      </p:sp>
      <p:pic>
        <p:nvPicPr>
          <p:cNvPr id="883" name="Google Shape;883;p132"/>
          <p:cNvPicPr preferRelativeResize="0"/>
          <p:nvPr/>
        </p:nvPicPr>
        <p:blipFill>
          <a:blip r:embed="rId3">
            <a:alphaModFix/>
          </a:blip>
          <a:stretch>
            <a:fillRect/>
          </a:stretch>
        </p:blipFill>
        <p:spPr>
          <a:xfrm>
            <a:off x="1825200" y="986875"/>
            <a:ext cx="5493600" cy="37475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33"/>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D: CRF</a:t>
            </a:r>
            <a:endParaRPr/>
          </a:p>
          <a:p>
            <a:pPr indent="0" lvl="0" marL="0" rtl="0" algn="l">
              <a:spcBef>
                <a:spcPts val="0"/>
              </a:spcBef>
              <a:spcAft>
                <a:spcPts val="0"/>
              </a:spcAft>
              <a:buNone/>
            </a:pPr>
            <a:r>
              <a:t/>
            </a:r>
            <a:endParaRPr/>
          </a:p>
        </p:txBody>
      </p:sp>
      <p:pic>
        <p:nvPicPr>
          <p:cNvPr id="889" name="Google Shape;889;p133"/>
          <p:cNvPicPr preferRelativeResize="0"/>
          <p:nvPr/>
        </p:nvPicPr>
        <p:blipFill>
          <a:blip r:embed="rId3">
            <a:alphaModFix/>
          </a:blip>
          <a:stretch>
            <a:fillRect/>
          </a:stretch>
        </p:blipFill>
        <p:spPr>
          <a:xfrm>
            <a:off x="190225" y="1283575"/>
            <a:ext cx="4096025" cy="3391625"/>
          </a:xfrm>
          <a:prstGeom prst="rect">
            <a:avLst/>
          </a:prstGeom>
          <a:noFill/>
          <a:ln>
            <a:noFill/>
          </a:ln>
        </p:spPr>
      </p:pic>
      <p:pic>
        <p:nvPicPr>
          <p:cNvPr id="890" name="Google Shape;890;p133"/>
          <p:cNvPicPr preferRelativeResize="0"/>
          <p:nvPr/>
        </p:nvPicPr>
        <p:blipFill>
          <a:blip r:embed="rId4">
            <a:alphaModFix/>
          </a:blip>
          <a:stretch>
            <a:fillRect/>
          </a:stretch>
        </p:blipFill>
        <p:spPr>
          <a:xfrm>
            <a:off x="4224350" y="1283575"/>
            <a:ext cx="4552950" cy="325464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4"/>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E: RBF</a:t>
            </a:r>
            <a:endParaRPr/>
          </a:p>
          <a:p>
            <a:pPr indent="0" lvl="0" marL="0" rtl="0" algn="l">
              <a:spcBef>
                <a:spcPts val="0"/>
              </a:spcBef>
              <a:spcAft>
                <a:spcPts val="0"/>
              </a:spcAft>
              <a:buNone/>
            </a:pPr>
            <a:r>
              <a:t/>
            </a:r>
            <a:endParaRPr/>
          </a:p>
        </p:txBody>
      </p:sp>
      <p:pic>
        <p:nvPicPr>
          <p:cNvPr id="896" name="Google Shape;896;p134"/>
          <p:cNvPicPr preferRelativeResize="0"/>
          <p:nvPr/>
        </p:nvPicPr>
        <p:blipFill>
          <a:blip r:embed="rId3">
            <a:alphaModFix/>
          </a:blip>
          <a:stretch>
            <a:fillRect/>
          </a:stretch>
        </p:blipFill>
        <p:spPr>
          <a:xfrm>
            <a:off x="2560275" y="445025"/>
            <a:ext cx="4663325" cy="44429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5"/>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E: RBF</a:t>
            </a:r>
            <a:endParaRPr/>
          </a:p>
          <a:p>
            <a:pPr indent="0" lvl="0" marL="0" rtl="0" algn="l">
              <a:spcBef>
                <a:spcPts val="0"/>
              </a:spcBef>
              <a:spcAft>
                <a:spcPts val="0"/>
              </a:spcAft>
              <a:buNone/>
            </a:pPr>
            <a:r>
              <a:t/>
            </a:r>
            <a:endParaRPr/>
          </a:p>
        </p:txBody>
      </p:sp>
      <p:pic>
        <p:nvPicPr>
          <p:cNvPr id="902" name="Google Shape;902;p135"/>
          <p:cNvPicPr preferRelativeResize="0"/>
          <p:nvPr/>
        </p:nvPicPr>
        <p:blipFill>
          <a:blip r:embed="rId3">
            <a:alphaModFix/>
          </a:blip>
          <a:stretch>
            <a:fillRect/>
          </a:stretch>
        </p:blipFill>
        <p:spPr>
          <a:xfrm>
            <a:off x="311700" y="1422250"/>
            <a:ext cx="4973125" cy="2637075"/>
          </a:xfrm>
          <a:prstGeom prst="rect">
            <a:avLst/>
          </a:prstGeom>
          <a:noFill/>
          <a:ln>
            <a:noFill/>
          </a:ln>
        </p:spPr>
      </p:pic>
      <p:pic>
        <p:nvPicPr>
          <p:cNvPr id="903" name="Google Shape;903;p135"/>
          <p:cNvPicPr preferRelativeResize="0"/>
          <p:nvPr/>
        </p:nvPicPr>
        <p:blipFill>
          <a:blip r:embed="rId4">
            <a:alphaModFix/>
          </a:blip>
          <a:stretch>
            <a:fillRect/>
          </a:stretch>
        </p:blipFill>
        <p:spPr>
          <a:xfrm>
            <a:off x="4932975" y="1510500"/>
            <a:ext cx="4345500" cy="2429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36"/>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E: RBF</a:t>
            </a:r>
            <a:endParaRPr/>
          </a:p>
          <a:p>
            <a:pPr indent="0" lvl="0" marL="0" rtl="0" algn="l">
              <a:spcBef>
                <a:spcPts val="0"/>
              </a:spcBef>
              <a:spcAft>
                <a:spcPts val="0"/>
              </a:spcAft>
              <a:buNone/>
            </a:pPr>
            <a:r>
              <a:t/>
            </a:r>
            <a:endParaRPr/>
          </a:p>
        </p:txBody>
      </p:sp>
      <p:pic>
        <p:nvPicPr>
          <p:cNvPr id="909" name="Google Shape;909;p136"/>
          <p:cNvPicPr preferRelativeResize="0"/>
          <p:nvPr/>
        </p:nvPicPr>
        <p:blipFill>
          <a:blip r:embed="rId3">
            <a:alphaModFix/>
          </a:blip>
          <a:stretch>
            <a:fillRect/>
          </a:stretch>
        </p:blipFill>
        <p:spPr>
          <a:xfrm>
            <a:off x="4249550" y="262450"/>
            <a:ext cx="4332000" cy="4427200"/>
          </a:xfrm>
          <a:prstGeom prst="rect">
            <a:avLst/>
          </a:prstGeom>
          <a:noFill/>
          <a:ln>
            <a:noFill/>
          </a:ln>
        </p:spPr>
      </p:pic>
      <p:pic>
        <p:nvPicPr>
          <p:cNvPr id="910" name="Google Shape;910;p136"/>
          <p:cNvPicPr preferRelativeResize="0"/>
          <p:nvPr/>
        </p:nvPicPr>
        <p:blipFill>
          <a:blip r:embed="rId4">
            <a:alphaModFix/>
          </a:blip>
          <a:stretch>
            <a:fillRect/>
          </a:stretch>
        </p:blipFill>
        <p:spPr>
          <a:xfrm>
            <a:off x="606250" y="1144925"/>
            <a:ext cx="3512425" cy="1099050"/>
          </a:xfrm>
          <a:prstGeom prst="rect">
            <a:avLst/>
          </a:prstGeom>
          <a:noFill/>
          <a:ln>
            <a:noFill/>
          </a:ln>
        </p:spPr>
      </p:pic>
      <p:pic>
        <p:nvPicPr>
          <p:cNvPr id="911" name="Google Shape;911;p136"/>
          <p:cNvPicPr preferRelativeResize="0"/>
          <p:nvPr/>
        </p:nvPicPr>
        <p:blipFill>
          <a:blip r:embed="rId5">
            <a:alphaModFix/>
          </a:blip>
          <a:stretch>
            <a:fillRect/>
          </a:stretch>
        </p:blipFill>
        <p:spPr>
          <a:xfrm>
            <a:off x="152400" y="2396375"/>
            <a:ext cx="4079282" cy="229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171900" y="1492650"/>
            <a:ext cx="8520600" cy="10791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4000"/>
              <a:t>Completely Randomized Design</a:t>
            </a:r>
            <a:endParaRPr sz="4000"/>
          </a:p>
        </p:txBody>
      </p:sp>
      <p:sp>
        <p:nvSpPr>
          <p:cNvPr id="222" name="Google Shape;222;p38"/>
          <p:cNvSpPr txBox="1"/>
          <p:nvPr/>
        </p:nvSpPr>
        <p:spPr>
          <a:xfrm>
            <a:off x="3026800" y="2525725"/>
            <a:ext cx="319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Treatment Groups - Work Type </a:t>
            </a:r>
            <a:endParaRPr/>
          </a:p>
        </p:txBody>
      </p:sp>
      <p:sp>
        <p:nvSpPr>
          <p:cNvPr id="223" name="Google Shape;223;p38"/>
          <p:cNvSpPr txBox="1"/>
          <p:nvPr/>
        </p:nvSpPr>
        <p:spPr>
          <a:xfrm>
            <a:off x="4987950" y="2967800"/>
            <a:ext cx="30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Distribution</a:t>
            </a:r>
            <a:endParaRPr/>
          </a:p>
        </p:txBody>
      </p:sp>
      <p:sp>
        <p:nvSpPr>
          <p:cNvPr id="229" name="Google Shape;229;p39"/>
          <p:cNvSpPr txBox="1"/>
          <p:nvPr>
            <p:ph idx="1" type="body"/>
          </p:nvPr>
        </p:nvSpPr>
        <p:spPr>
          <a:xfrm>
            <a:off x="311700" y="1152475"/>
            <a:ext cx="44880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From the distribution of average glucose level of all three treatment types when we use work type as treatment factor.</a:t>
            </a:r>
            <a:endParaRPr/>
          </a:p>
          <a:p>
            <a:pPr indent="0" lvl="0" marL="0" rtl="0" algn="l">
              <a:spcBef>
                <a:spcPts val="800"/>
              </a:spcBef>
              <a:spcAft>
                <a:spcPts val="0"/>
              </a:spcAft>
              <a:buClr>
                <a:schemeClr val="dk1"/>
              </a:buClr>
              <a:buSzPts val="1100"/>
              <a:buFont typeface="Arial"/>
              <a:buNone/>
            </a:pPr>
            <a:r>
              <a:rPr lang="en"/>
              <a:t>We can see they are not have very similar mean and standard deviation, self employed have higher mean and higher standard deviation in average glucose level than others </a:t>
            </a:r>
            <a:endParaRPr/>
          </a:p>
        </p:txBody>
      </p:sp>
      <p:pic>
        <p:nvPicPr>
          <p:cNvPr id="230" name="Google Shape;230;p39"/>
          <p:cNvPicPr preferRelativeResize="0"/>
          <p:nvPr/>
        </p:nvPicPr>
        <p:blipFill>
          <a:blip r:embed="rId3">
            <a:alphaModFix/>
          </a:blip>
          <a:stretch>
            <a:fillRect/>
          </a:stretch>
        </p:blipFill>
        <p:spPr>
          <a:xfrm>
            <a:off x="4894700" y="343500"/>
            <a:ext cx="3890375" cy="4352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ctrTitle"/>
          </p:nvPr>
        </p:nvSpPr>
        <p:spPr>
          <a:xfrm>
            <a:off x="533074" y="244925"/>
            <a:ext cx="8160000" cy="605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b="1" lang="en" sz="1779"/>
              <a:t>EFFECT OF JOB TYPE ON GLUCOSE LEVEL</a:t>
            </a:r>
            <a:endParaRPr b="1" sz="1779"/>
          </a:p>
        </p:txBody>
      </p:sp>
      <p:sp>
        <p:nvSpPr>
          <p:cNvPr id="236" name="Google Shape;236;p40"/>
          <p:cNvSpPr txBox="1"/>
          <p:nvPr/>
        </p:nvSpPr>
        <p:spPr>
          <a:xfrm>
            <a:off x="502025" y="850025"/>
            <a:ext cx="8222100" cy="522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600">
                <a:solidFill>
                  <a:schemeClr val="dk1"/>
                </a:solidFill>
              </a:rPr>
              <a:t>Null And Alternative Hypothesis for All Tests</a:t>
            </a:r>
            <a:endParaRPr sz="1200">
              <a:solidFill>
                <a:schemeClr val="dk1"/>
              </a:solidFill>
            </a:endParaRPr>
          </a:p>
          <a:p>
            <a:pPr indent="0" lvl="0" marL="0" rtl="0" algn="just">
              <a:lnSpc>
                <a:spcPct val="115000"/>
              </a:lnSpc>
              <a:spcBef>
                <a:spcPts val="1200"/>
              </a:spcBef>
              <a:spcAft>
                <a:spcPts val="0"/>
              </a:spcAft>
              <a:buNone/>
            </a:pPr>
            <a:r>
              <a:rPr lang="en">
                <a:solidFill>
                  <a:schemeClr val="dk1"/>
                </a:solidFill>
              </a:rPr>
              <a:t>For the omnibus F test, the null hypothesis is H0: µ1 = µ2 = µ3 </a:t>
            </a:r>
            <a:r>
              <a:rPr lang="en">
                <a:solidFill>
                  <a:schemeClr val="dk1"/>
                </a:solidFill>
              </a:rPr>
              <a:t>= µ4</a:t>
            </a:r>
            <a:r>
              <a:rPr lang="en">
                <a:solidFill>
                  <a:schemeClr val="dk1"/>
                </a:solidFill>
              </a:rPr>
              <a:t>. It means the mean glucose level of individuals for all 4 treatment groups i.e job types (children, private job, government job, self employed) is equal. The alternate hypothesis is that at least one pair is significantly different.</a:t>
            </a:r>
            <a:endParaRPr>
              <a:solidFill>
                <a:schemeClr val="dk1"/>
              </a:solidFill>
            </a:endParaRPr>
          </a:p>
          <a:p>
            <a:pPr indent="0" lvl="0" marL="0" rtl="0" algn="just">
              <a:lnSpc>
                <a:spcPct val="115000"/>
              </a:lnSpc>
              <a:spcBef>
                <a:spcPts val="1200"/>
              </a:spcBef>
              <a:spcAft>
                <a:spcPts val="0"/>
              </a:spcAft>
              <a:buNone/>
            </a:pPr>
            <a:r>
              <a:rPr lang="en" sz="1300">
                <a:solidFill>
                  <a:schemeClr val="dk1"/>
                </a:solidFill>
              </a:rPr>
              <a:t>Null Hypothesis: µ1= µ2 , Alternate Hypothesis: µ1 </a:t>
            </a:r>
            <a:r>
              <a:rPr lang="en" sz="1300">
                <a:solidFill>
                  <a:srgbClr val="202124"/>
                </a:solidFill>
                <a:highlight>
                  <a:srgbClr val="FFFFFF"/>
                </a:highlight>
                <a:latin typeface="Roboto"/>
                <a:ea typeface="Roboto"/>
                <a:cs typeface="Roboto"/>
                <a:sym typeface="Roboto"/>
              </a:rPr>
              <a:t>≠</a:t>
            </a:r>
            <a:r>
              <a:rPr lang="en" sz="1300">
                <a:solidFill>
                  <a:schemeClr val="dk1"/>
                </a:solidFill>
              </a:rPr>
              <a:t> µ2</a:t>
            </a:r>
            <a:endParaRPr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rPr>
              <a:t>Null Hypothesis: µ1= µ3 , Alternate Hypothesis: µ1 </a:t>
            </a:r>
            <a:r>
              <a:rPr lang="en" sz="1300">
                <a:solidFill>
                  <a:srgbClr val="202124"/>
                </a:solidFill>
                <a:highlight>
                  <a:srgbClr val="FFFFFF"/>
                </a:highlight>
                <a:latin typeface="Roboto"/>
                <a:ea typeface="Roboto"/>
                <a:cs typeface="Roboto"/>
                <a:sym typeface="Roboto"/>
              </a:rPr>
              <a:t>≠</a:t>
            </a:r>
            <a:r>
              <a:rPr lang="en" sz="1300">
                <a:solidFill>
                  <a:schemeClr val="dk1"/>
                </a:solidFill>
              </a:rPr>
              <a:t> µ3</a:t>
            </a:r>
            <a:endParaRPr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dk1"/>
                </a:solidFill>
              </a:rPr>
              <a:t>Null Hypothesis: µ1= µ4 , Alternate Hypothesis: µ1 </a:t>
            </a:r>
            <a:r>
              <a:rPr lang="en" sz="1300">
                <a:solidFill>
                  <a:srgbClr val="202124"/>
                </a:solidFill>
                <a:highlight>
                  <a:schemeClr val="lt1"/>
                </a:highlight>
                <a:latin typeface="Roboto"/>
                <a:ea typeface="Roboto"/>
                <a:cs typeface="Roboto"/>
                <a:sym typeface="Roboto"/>
              </a:rPr>
              <a:t>≠</a:t>
            </a:r>
            <a:r>
              <a:rPr lang="en" sz="1300">
                <a:solidFill>
                  <a:schemeClr val="dk1"/>
                </a:solidFill>
              </a:rPr>
              <a:t> µ4</a:t>
            </a:r>
            <a:endParaRPr sz="1300">
              <a:solidFill>
                <a:schemeClr val="dk1"/>
              </a:solidFill>
            </a:endParaRPr>
          </a:p>
          <a:p>
            <a:pPr indent="0" lvl="0" marL="0" rtl="0" algn="just">
              <a:lnSpc>
                <a:spcPct val="115000"/>
              </a:lnSpc>
              <a:spcBef>
                <a:spcPts val="1200"/>
              </a:spcBef>
              <a:spcAft>
                <a:spcPts val="0"/>
              </a:spcAft>
              <a:buNone/>
            </a:pPr>
            <a:r>
              <a:rPr lang="en" sz="1300">
                <a:solidFill>
                  <a:schemeClr val="dk1"/>
                </a:solidFill>
              </a:rPr>
              <a:t>Null Hypothesis: µ2= µ3 , Alternate Hypothesis: µ2 </a:t>
            </a:r>
            <a:r>
              <a:rPr lang="en" sz="1300">
                <a:solidFill>
                  <a:srgbClr val="202124"/>
                </a:solidFill>
                <a:highlight>
                  <a:srgbClr val="FFFFFF"/>
                </a:highlight>
                <a:latin typeface="Roboto"/>
                <a:ea typeface="Roboto"/>
                <a:cs typeface="Roboto"/>
                <a:sym typeface="Roboto"/>
              </a:rPr>
              <a:t>≠</a:t>
            </a:r>
            <a:r>
              <a:rPr lang="en" sz="1300">
                <a:solidFill>
                  <a:schemeClr val="dk1"/>
                </a:solidFill>
              </a:rPr>
              <a:t> µ3</a:t>
            </a:r>
            <a:endParaRPr sz="1300">
              <a:solidFill>
                <a:schemeClr val="dk1"/>
              </a:solidFill>
            </a:endParaRPr>
          </a:p>
          <a:p>
            <a:pPr indent="0" lvl="0" marL="0" rtl="0" algn="just">
              <a:lnSpc>
                <a:spcPct val="115000"/>
              </a:lnSpc>
              <a:spcBef>
                <a:spcPts val="1200"/>
              </a:spcBef>
              <a:spcAft>
                <a:spcPts val="0"/>
              </a:spcAft>
              <a:buNone/>
            </a:pPr>
            <a:r>
              <a:rPr lang="en" sz="1300">
                <a:solidFill>
                  <a:schemeClr val="dk1"/>
                </a:solidFill>
              </a:rPr>
              <a:t>Null Hypothesis: µ2= µ4 , Alternate Hypothesis: µ2 </a:t>
            </a:r>
            <a:r>
              <a:rPr lang="en" sz="1300">
                <a:solidFill>
                  <a:srgbClr val="202124"/>
                </a:solidFill>
                <a:highlight>
                  <a:schemeClr val="lt1"/>
                </a:highlight>
                <a:latin typeface="Roboto"/>
                <a:ea typeface="Roboto"/>
                <a:cs typeface="Roboto"/>
                <a:sym typeface="Roboto"/>
              </a:rPr>
              <a:t>≠</a:t>
            </a:r>
            <a:r>
              <a:rPr lang="en" sz="1300">
                <a:solidFill>
                  <a:schemeClr val="dk1"/>
                </a:solidFill>
              </a:rPr>
              <a:t> µ4</a:t>
            </a:r>
            <a:endParaRPr sz="1300">
              <a:solidFill>
                <a:schemeClr val="dk1"/>
              </a:solidFill>
            </a:endParaRPr>
          </a:p>
          <a:p>
            <a:pPr indent="0" lvl="0" marL="0" rtl="0" algn="just">
              <a:lnSpc>
                <a:spcPct val="115000"/>
              </a:lnSpc>
              <a:spcBef>
                <a:spcPts val="1200"/>
              </a:spcBef>
              <a:spcAft>
                <a:spcPts val="0"/>
              </a:spcAft>
              <a:buNone/>
            </a:pPr>
            <a:r>
              <a:rPr lang="en" sz="1300">
                <a:solidFill>
                  <a:schemeClr val="dk1"/>
                </a:solidFill>
              </a:rPr>
              <a:t>Null Hypothesis: µ1= µ3 , Alternate Hypothesis: µ1 </a:t>
            </a:r>
            <a:r>
              <a:rPr lang="en" sz="1300">
                <a:solidFill>
                  <a:srgbClr val="202124"/>
                </a:solidFill>
                <a:highlight>
                  <a:schemeClr val="lt1"/>
                </a:highlight>
                <a:latin typeface="Roboto"/>
                <a:ea typeface="Roboto"/>
                <a:cs typeface="Roboto"/>
                <a:sym typeface="Roboto"/>
              </a:rPr>
              <a:t>≠</a:t>
            </a:r>
            <a:r>
              <a:rPr lang="en" sz="1300">
                <a:solidFill>
                  <a:schemeClr val="dk1"/>
                </a:solidFill>
              </a:rPr>
              <a:t> µ3</a:t>
            </a:r>
            <a:endParaRPr sz="1300">
              <a:solidFill>
                <a:schemeClr val="dk1"/>
              </a:solidFill>
            </a:endParaRPr>
          </a:p>
          <a:p>
            <a:pPr indent="0" lvl="0" marL="0" rtl="0" algn="just">
              <a:lnSpc>
                <a:spcPct val="115000"/>
              </a:lnSpc>
              <a:spcBef>
                <a:spcPts val="1200"/>
              </a:spcBef>
              <a:spcAft>
                <a:spcPts val="0"/>
              </a:spcAft>
              <a:buNone/>
            </a:pPr>
            <a:r>
              <a:rPr lang="en" sz="1300">
                <a:solidFill>
                  <a:schemeClr val="dk1"/>
                </a:solidFill>
              </a:rPr>
              <a:t>Null Hypothesis: µ2= µ4 , Alternate Hypothesis: µ2 </a:t>
            </a:r>
            <a:r>
              <a:rPr lang="en" sz="1300">
                <a:solidFill>
                  <a:srgbClr val="202124"/>
                </a:solidFill>
                <a:highlight>
                  <a:schemeClr val="lt1"/>
                </a:highlight>
                <a:latin typeface="Roboto"/>
                <a:ea typeface="Roboto"/>
                <a:cs typeface="Roboto"/>
                <a:sym typeface="Roboto"/>
              </a:rPr>
              <a:t>≠</a:t>
            </a:r>
            <a:r>
              <a:rPr lang="en" sz="1300">
                <a:solidFill>
                  <a:schemeClr val="dk1"/>
                </a:solidFill>
              </a:rPr>
              <a:t> µ4</a:t>
            </a:r>
            <a:endParaRPr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Normality</a:t>
            </a:r>
            <a:endParaRPr/>
          </a:p>
        </p:txBody>
      </p:sp>
      <p:sp>
        <p:nvSpPr>
          <p:cNvPr id="242" name="Google Shape;242;p41"/>
          <p:cNvSpPr txBox="1"/>
          <p:nvPr>
            <p:ph idx="1" type="body"/>
          </p:nvPr>
        </p:nvSpPr>
        <p:spPr>
          <a:xfrm>
            <a:off x="311700" y="1241450"/>
            <a:ext cx="3040500" cy="3536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Since both tests have a p-value &lt; 0.05,  they are not normally distributed</a:t>
            </a:r>
            <a:endParaRPr/>
          </a:p>
        </p:txBody>
      </p:sp>
      <p:pic>
        <p:nvPicPr>
          <p:cNvPr id="243" name="Google Shape;243;p41"/>
          <p:cNvPicPr preferRelativeResize="0"/>
          <p:nvPr/>
        </p:nvPicPr>
        <p:blipFill>
          <a:blip r:embed="rId3">
            <a:alphaModFix/>
          </a:blip>
          <a:stretch>
            <a:fillRect/>
          </a:stretch>
        </p:blipFill>
        <p:spPr>
          <a:xfrm>
            <a:off x="3000325" y="320525"/>
            <a:ext cx="5899426" cy="2928600"/>
          </a:xfrm>
          <a:prstGeom prst="rect">
            <a:avLst/>
          </a:prstGeom>
          <a:noFill/>
          <a:ln>
            <a:noFill/>
          </a:ln>
        </p:spPr>
      </p:pic>
      <p:pic>
        <p:nvPicPr>
          <p:cNvPr id="244" name="Google Shape;244;p41"/>
          <p:cNvPicPr preferRelativeResize="0"/>
          <p:nvPr/>
        </p:nvPicPr>
        <p:blipFill>
          <a:blip r:embed="rId4">
            <a:alphaModFix/>
          </a:blip>
          <a:stretch>
            <a:fillRect/>
          </a:stretch>
        </p:blipFill>
        <p:spPr>
          <a:xfrm>
            <a:off x="311700" y="2863825"/>
            <a:ext cx="4260300" cy="17506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F ANOVA</a:t>
            </a:r>
            <a:endParaRPr/>
          </a:p>
        </p:txBody>
      </p:sp>
      <p:sp>
        <p:nvSpPr>
          <p:cNvPr id="250" name="Google Shape;250;p42"/>
          <p:cNvSpPr txBox="1"/>
          <p:nvPr>
            <p:ph idx="1" type="body"/>
          </p:nvPr>
        </p:nvSpPr>
        <p:spPr>
          <a:xfrm>
            <a:off x="311700" y="1241350"/>
            <a:ext cx="42102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600"/>
              <a:t>According to the p-value &lt;0.0001 &lt; 0.05, we should reject the null hypothesis,</a:t>
            </a:r>
            <a:endParaRPr sz="1600"/>
          </a:p>
          <a:p>
            <a:pPr indent="0" lvl="0" marL="0" rtl="0" algn="l">
              <a:spcBef>
                <a:spcPts val="800"/>
              </a:spcBef>
              <a:spcAft>
                <a:spcPts val="0"/>
              </a:spcAft>
              <a:buClr>
                <a:schemeClr val="dk1"/>
              </a:buClr>
              <a:buSzPts val="1100"/>
              <a:buFont typeface="Arial"/>
              <a:buNone/>
            </a:pPr>
            <a:r>
              <a:rPr lang="en" sz="1600"/>
              <a:t>So H0: µ1 ≠  µ2 ≠ µ3 ≠ µ4</a:t>
            </a:r>
            <a:endParaRPr sz="1600"/>
          </a:p>
          <a:p>
            <a:pPr indent="0" lvl="0" marL="0" rtl="0" algn="l">
              <a:spcBef>
                <a:spcPts val="800"/>
              </a:spcBef>
              <a:spcAft>
                <a:spcPts val="0"/>
              </a:spcAft>
              <a:buClr>
                <a:schemeClr val="dk1"/>
              </a:buClr>
              <a:buSzPts val="1100"/>
              <a:buFont typeface="Arial"/>
              <a:buNone/>
            </a:pPr>
            <a:r>
              <a:rPr lang="en" sz="1600"/>
              <a:t>Mainly we have private job, government job, self employed, they at least one pair is significantly different in their average glucose level.</a:t>
            </a:r>
            <a:endParaRPr/>
          </a:p>
        </p:txBody>
      </p:sp>
      <p:pic>
        <p:nvPicPr>
          <p:cNvPr id="251" name="Google Shape;251;p42"/>
          <p:cNvPicPr preferRelativeResize="0"/>
          <p:nvPr/>
        </p:nvPicPr>
        <p:blipFill>
          <a:blip r:embed="rId3">
            <a:alphaModFix/>
          </a:blip>
          <a:stretch>
            <a:fillRect/>
          </a:stretch>
        </p:blipFill>
        <p:spPr>
          <a:xfrm>
            <a:off x="4433175" y="791250"/>
            <a:ext cx="4317299" cy="31519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Homogeneous Test</a:t>
            </a:r>
            <a:endParaRPr/>
          </a:p>
        </p:txBody>
      </p:sp>
      <p:sp>
        <p:nvSpPr>
          <p:cNvPr id="257" name="Google Shape;257;p43"/>
          <p:cNvSpPr txBox="1"/>
          <p:nvPr>
            <p:ph idx="1" type="body"/>
          </p:nvPr>
        </p:nvSpPr>
        <p:spPr>
          <a:xfrm>
            <a:off x="311700" y="1366600"/>
            <a:ext cx="3543600" cy="3202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According to the Levene’s Test and and Brown and Forsythe’s Test, we both get p-value &lt; 0.05,</a:t>
            </a:r>
            <a:endParaRPr/>
          </a:p>
          <a:p>
            <a:pPr indent="0" lvl="0" marL="0" rtl="0" algn="l">
              <a:spcBef>
                <a:spcPts val="800"/>
              </a:spcBef>
              <a:spcAft>
                <a:spcPts val="0"/>
              </a:spcAft>
              <a:buNone/>
            </a:pPr>
            <a:r>
              <a:rPr lang="en"/>
              <a:t>Which means the condition for homogeneity of variances ( homoscedasticity) is not met, it can bias estimates and affect results.</a:t>
            </a:r>
            <a:endParaRPr/>
          </a:p>
        </p:txBody>
      </p:sp>
      <p:pic>
        <p:nvPicPr>
          <p:cNvPr id="258" name="Google Shape;258;p43"/>
          <p:cNvPicPr preferRelativeResize="0"/>
          <p:nvPr/>
        </p:nvPicPr>
        <p:blipFill>
          <a:blip r:embed="rId3">
            <a:alphaModFix/>
          </a:blip>
          <a:stretch>
            <a:fillRect/>
          </a:stretch>
        </p:blipFill>
        <p:spPr>
          <a:xfrm>
            <a:off x="3975750" y="801625"/>
            <a:ext cx="4451325" cy="1344675"/>
          </a:xfrm>
          <a:prstGeom prst="rect">
            <a:avLst/>
          </a:prstGeom>
          <a:noFill/>
          <a:ln>
            <a:noFill/>
          </a:ln>
        </p:spPr>
      </p:pic>
      <p:pic>
        <p:nvPicPr>
          <p:cNvPr id="259" name="Google Shape;259;p43"/>
          <p:cNvPicPr preferRelativeResize="0"/>
          <p:nvPr/>
        </p:nvPicPr>
        <p:blipFill>
          <a:blip r:embed="rId4">
            <a:alphaModFix/>
          </a:blip>
          <a:stretch>
            <a:fillRect/>
          </a:stretch>
        </p:blipFill>
        <p:spPr>
          <a:xfrm>
            <a:off x="3975750" y="2571750"/>
            <a:ext cx="4451325" cy="13949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Multiple Comparison Test</a:t>
            </a:r>
            <a:endParaRPr/>
          </a:p>
        </p:txBody>
      </p:sp>
      <p:sp>
        <p:nvSpPr>
          <p:cNvPr id="265" name="Google Shape;265;p44"/>
          <p:cNvSpPr txBox="1"/>
          <p:nvPr>
            <p:ph idx="1" type="body"/>
          </p:nvPr>
        </p:nvSpPr>
        <p:spPr>
          <a:xfrm>
            <a:off x="311700" y="1419125"/>
            <a:ext cx="4088100" cy="2469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According to the result of REGWQ result here,</a:t>
            </a:r>
            <a:endParaRPr/>
          </a:p>
          <a:p>
            <a:pPr indent="0" lvl="0" marL="0" rtl="0" algn="l">
              <a:spcBef>
                <a:spcPts val="800"/>
              </a:spcBef>
              <a:spcAft>
                <a:spcPts val="0"/>
              </a:spcAft>
              <a:buClr>
                <a:schemeClr val="dk1"/>
              </a:buClr>
              <a:buSzPts val="1100"/>
              <a:buFont typeface="Arial"/>
              <a:buNone/>
            </a:pPr>
            <a:r>
              <a:rPr lang="en"/>
              <a:t>We can also see children is significantly different from government job and private job</a:t>
            </a:r>
            <a:endParaRPr/>
          </a:p>
        </p:txBody>
      </p:sp>
      <p:pic>
        <p:nvPicPr>
          <p:cNvPr id="266" name="Google Shape;266;p44"/>
          <p:cNvPicPr preferRelativeResize="0"/>
          <p:nvPr/>
        </p:nvPicPr>
        <p:blipFill>
          <a:blip r:embed="rId3">
            <a:alphaModFix/>
          </a:blip>
          <a:stretch>
            <a:fillRect/>
          </a:stretch>
        </p:blipFill>
        <p:spPr>
          <a:xfrm>
            <a:off x="4988475" y="515700"/>
            <a:ext cx="2743985"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nvSpPr>
        <p:spPr>
          <a:xfrm>
            <a:off x="608775" y="1018750"/>
            <a:ext cx="81375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dk1"/>
                </a:solidFill>
              </a:rPr>
              <a:t>Completely Randomized Analysis of Covariance </a:t>
            </a:r>
            <a:endParaRPr sz="4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ctrTitle"/>
          </p:nvPr>
        </p:nvSpPr>
        <p:spPr>
          <a:xfrm>
            <a:off x="533074" y="244925"/>
            <a:ext cx="8160000" cy="605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b="1" lang="en" sz="1779"/>
              <a:t>EFFECT OF JOB TYPE ON GLUCOSE LEVEL WITH AGE AS COVARIATE</a:t>
            </a:r>
            <a:endParaRPr b="1" sz="1779"/>
          </a:p>
        </p:txBody>
      </p:sp>
      <p:sp>
        <p:nvSpPr>
          <p:cNvPr id="277" name="Google Shape;277;p46"/>
          <p:cNvSpPr txBox="1"/>
          <p:nvPr/>
        </p:nvSpPr>
        <p:spPr>
          <a:xfrm>
            <a:off x="533075" y="922075"/>
            <a:ext cx="8160000" cy="483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600">
                <a:solidFill>
                  <a:schemeClr val="dk1"/>
                </a:solidFill>
              </a:rPr>
              <a:t>Null And </a:t>
            </a:r>
            <a:r>
              <a:rPr b="1" lang="en" sz="1600">
                <a:solidFill>
                  <a:schemeClr val="dk1"/>
                </a:solidFill>
              </a:rPr>
              <a:t>Alternative</a:t>
            </a:r>
            <a:r>
              <a:rPr b="1" lang="en" sz="1600">
                <a:solidFill>
                  <a:schemeClr val="dk1"/>
                </a:solidFill>
              </a:rPr>
              <a:t> Hypothesis for All Tests</a:t>
            </a:r>
            <a:endParaRPr sz="12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For the omnibus F test, the null hypothesis is H0: µ1 = µ2 = µ3 =</a:t>
            </a:r>
            <a:r>
              <a:rPr lang="en" sz="1500">
                <a:solidFill>
                  <a:schemeClr val="dk1"/>
                </a:solidFill>
              </a:rPr>
              <a:t> µ4</a:t>
            </a:r>
            <a:r>
              <a:rPr lang="en" sz="1500">
                <a:solidFill>
                  <a:schemeClr val="dk1"/>
                </a:solidFill>
              </a:rPr>
              <a:t>. It means the mean glucose level of individuals for all four treatment groups i.e job types (children,private job, government job, self employed) is equal after controlling for the effects of the covariate variable age. The alternate hypothesis is that at least one pair is significantly different i.e. For each post hoc test, there are 6 possible pairwise tests,</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µ1= µ2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µ2</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Null Hypothesis: µ1= µ3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µ1= µ4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µ4</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µ2= µ3 , Alternate Hypothesis: µ2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µ3= µ4 , Alternate Hypothesis: µ3 </a:t>
            </a:r>
            <a:r>
              <a:rPr lang="en" sz="1500">
                <a:solidFill>
                  <a:srgbClr val="202124"/>
                </a:solidFill>
                <a:highlight>
                  <a:srgbClr val="FFFFFF"/>
                </a:highlight>
                <a:latin typeface="Roboto"/>
                <a:ea typeface="Roboto"/>
                <a:cs typeface="Roboto"/>
                <a:sym typeface="Roboto"/>
              </a:rPr>
              <a:t>≠</a:t>
            </a:r>
            <a:r>
              <a:rPr lang="en" sz="1500">
                <a:solidFill>
                  <a:schemeClr val="dk1"/>
                </a:solidFill>
              </a:rPr>
              <a:t> µ4</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Null Hypothesis: µ2= µ4 , Alternate Hypothesis: µ2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Outline</a:t>
            </a:r>
            <a:endParaRPr b="1"/>
          </a:p>
        </p:txBody>
      </p:sp>
      <p:sp>
        <p:nvSpPr>
          <p:cNvPr id="158" name="Google Shape;158;p29"/>
          <p:cNvSpPr txBox="1"/>
          <p:nvPr>
            <p:ph idx="1" type="body"/>
          </p:nvPr>
        </p:nvSpPr>
        <p:spPr>
          <a:xfrm>
            <a:off x="883650" y="1408000"/>
            <a:ext cx="7376700" cy="2802900"/>
          </a:xfrm>
          <a:prstGeom prst="rect">
            <a:avLst/>
          </a:prstGeom>
        </p:spPr>
        <p:txBody>
          <a:bodyPr anchorCtr="0" anchor="t" bIns="34275" lIns="68575" spcFirstLastPara="1" rIns="68575" wrap="square" tIns="34275">
            <a:normAutofit lnSpcReduction="10000"/>
          </a:bodyPr>
          <a:lstStyle/>
          <a:p>
            <a:pPr indent="-361950" lvl="0" marL="457200" rtl="0" algn="l">
              <a:spcBef>
                <a:spcPts val="800"/>
              </a:spcBef>
              <a:spcAft>
                <a:spcPts val="0"/>
              </a:spcAft>
              <a:buSzPts val="2100"/>
              <a:buChar char="▪"/>
            </a:pPr>
            <a:r>
              <a:rPr lang="en" sz="2100"/>
              <a:t>Introduction</a:t>
            </a:r>
            <a:endParaRPr sz="100"/>
          </a:p>
          <a:p>
            <a:pPr indent="-234950" lvl="0" marL="457200" rtl="0" algn="l">
              <a:spcBef>
                <a:spcPts val="800"/>
              </a:spcBef>
              <a:spcAft>
                <a:spcPts val="0"/>
              </a:spcAft>
              <a:buSzPts val="100"/>
              <a:buChar char="▪"/>
            </a:pPr>
            <a:r>
              <a:t/>
            </a:r>
            <a:endParaRPr sz="100"/>
          </a:p>
          <a:p>
            <a:pPr indent="-361950" lvl="0" marL="457200" rtl="0" algn="l">
              <a:spcBef>
                <a:spcPts val="800"/>
              </a:spcBef>
              <a:spcAft>
                <a:spcPts val="0"/>
              </a:spcAft>
              <a:buSzPts val="2100"/>
              <a:buChar char="▪"/>
            </a:pPr>
            <a:r>
              <a:rPr lang="en" sz="2100"/>
              <a:t>Completely Randomized Design</a:t>
            </a:r>
            <a:endParaRPr sz="100"/>
          </a:p>
          <a:p>
            <a:pPr indent="-234950" lvl="0" marL="457200" rtl="0" algn="l">
              <a:spcBef>
                <a:spcPts val="800"/>
              </a:spcBef>
              <a:spcAft>
                <a:spcPts val="0"/>
              </a:spcAft>
              <a:buSzPts val="100"/>
              <a:buChar char="▪"/>
            </a:pPr>
            <a:r>
              <a:t/>
            </a:r>
            <a:endParaRPr sz="100"/>
          </a:p>
          <a:p>
            <a:pPr indent="-361950" lvl="0" marL="457200" rtl="0" algn="l">
              <a:spcBef>
                <a:spcPts val="800"/>
              </a:spcBef>
              <a:spcAft>
                <a:spcPts val="0"/>
              </a:spcAft>
              <a:buSzPts val="2100"/>
              <a:buChar char="▪"/>
            </a:pPr>
            <a:r>
              <a:rPr lang="en" sz="2100"/>
              <a:t>Completely Randomized Analysis of Covariance</a:t>
            </a:r>
            <a:endParaRPr sz="100"/>
          </a:p>
          <a:p>
            <a:pPr indent="-234950" lvl="0" marL="457200" rtl="0" algn="l">
              <a:spcBef>
                <a:spcPts val="800"/>
              </a:spcBef>
              <a:spcAft>
                <a:spcPts val="0"/>
              </a:spcAft>
              <a:buSzPts val="100"/>
              <a:buChar char="▪"/>
            </a:pPr>
            <a:r>
              <a:t/>
            </a:r>
            <a:endParaRPr sz="100"/>
          </a:p>
          <a:p>
            <a:pPr indent="-361950" lvl="0" marL="457200" rtl="0" algn="l">
              <a:spcBef>
                <a:spcPts val="800"/>
              </a:spcBef>
              <a:spcAft>
                <a:spcPts val="0"/>
              </a:spcAft>
              <a:buSzPts val="2100"/>
              <a:buChar char="▪"/>
            </a:pPr>
            <a:r>
              <a:rPr lang="en" sz="2100"/>
              <a:t>Randomized Block Design  </a:t>
            </a:r>
            <a:endParaRPr sz="100"/>
          </a:p>
          <a:p>
            <a:pPr indent="-234950" lvl="0" marL="457200" rtl="0" algn="l">
              <a:spcBef>
                <a:spcPts val="800"/>
              </a:spcBef>
              <a:spcAft>
                <a:spcPts val="0"/>
              </a:spcAft>
              <a:buSzPts val="100"/>
              <a:buChar char="▪"/>
            </a:pPr>
            <a:r>
              <a:t/>
            </a:r>
            <a:endParaRPr sz="100"/>
          </a:p>
          <a:p>
            <a:pPr indent="-361950" lvl="0" marL="457200" rtl="0" algn="l">
              <a:spcBef>
                <a:spcPts val="800"/>
              </a:spcBef>
              <a:spcAft>
                <a:spcPts val="0"/>
              </a:spcAft>
              <a:buSzPts val="2100"/>
              <a:buChar char="▪"/>
            </a:pPr>
            <a:r>
              <a:rPr lang="en" sz="2100"/>
              <a:t>Completely Randomized Factorial Design</a:t>
            </a:r>
            <a:endParaRPr sz="100"/>
          </a:p>
          <a:p>
            <a:pPr indent="-234950" lvl="0" marL="457200" rtl="0" algn="l">
              <a:spcBef>
                <a:spcPts val="800"/>
              </a:spcBef>
              <a:spcAft>
                <a:spcPts val="0"/>
              </a:spcAft>
              <a:buSzPts val="100"/>
              <a:buChar char="▪"/>
            </a:pPr>
            <a:r>
              <a:t/>
            </a:r>
            <a:endParaRPr sz="100"/>
          </a:p>
          <a:p>
            <a:pPr indent="-361950" lvl="0" marL="457200" rtl="0" algn="l">
              <a:spcBef>
                <a:spcPts val="800"/>
              </a:spcBef>
              <a:spcAft>
                <a:spcPts val="0"/>
              </a:spcAft>
              <a:buSzPts val="2100"/>
              <a:buChar char="▪"/>
            </a:pPr>
            <a:r>
              <a:rPr lang="en" sz="2100"/>
              <a:t>Randomized Block Factorial Design </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ctrTitle"/>
          </p:nvPr>
        </p:nvSpPr>
        <p:spPr>
          <a:xfrm>
            <a:off x="311699" y="216100"/>
            <a:ext cx="8160000" cy="605100"/>
          </a:xfrm>
          <a:prstGeom prst="rect">
            <a:avLst/>
          </a:prstGeom>
        </p:spPr>
        <p:txBody>
          <a:bodyPr anchorCtr="0" anchor="b" bIns="34275" lIns="68575" spcFirstLastPara="1" rIns="68575" wrap="square" tIns="34275">
            <a:noAutofit/>
          </a:bodyPr>
          <a:lstStyle/>
          <a:p>
            <a:pPr indent="0" lvl="0" marL="0" rtl="0" algn="just">
              <a:lnSpc>
                <a:spcPct val="115000"/>
              </a:lnSpc>
              <a:spcBef>
                <a:spcPts val="1200"/>
              </a:spcBef>
              <a:spcAft>
                <a:spcPts val="1200"/>
              </a:spcAft>
              <a:buClr>
                <a:schemeClr val="dk1"/>
              </a:buClr>
              <a:buSzPts val="1100"/>
              <a:buFont typeface="Arial"/>
              <a:buNone/>
            </a:pPr>
            <a:r>
              <a:rPr b="1" lang="en" sz="2250"/>
              <a:t>ANOVA Analysis</a:t>
            </a:r>
            <a:endParaRPr b="1" sz="2250"/>
          </a:p>
        </p:txBody>
      </p:sp>
      <p:sp>
        <p:nvSpPr>
          <p:cNvPr id="283" name="Google Shape;283;p47"/>
          <p:cNvSpPr txBox="1"/>
          <p:nvPr/>
        </p:nvSpPr>
        <p:spPr>
          <a:xfrm>
            <a:off x="518675" y="965300"/>
            <a:ext cx="8529300" cy="2475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1"/>
              </a:buClr>
              <a:buSzPts val="1400"/>
              <a:buChar char="●"/>
            </a:pPr>
            <a:r>
              <a:rPr lang="en">
                <a:solidFill>
                  <a:schemeClr val="dk1"/>
                </a:solidFill>
              </a:rPr>
              <a:t>A total of 2628 observations are read</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According to the Type III analysis, the following null hypothesis for treatment A can be rejected: H0: µ.1 = µ.2 = µ.3 = </a:t>
            </a:r>
            <a:r>
              <a:rPr lang="en">
                <a:solidFill>
                  <a:schemeClr val="dk1"/>
                </a:solidFill>
              </a:rPr>
              <a:t>µ.4</a:t>
            </a:r>
            <a:r>
              <a:rPr lang="en">
                <a:solidFill>
                  <a:schemeClr val="dk1"/>
                </a:solidFill>
              </a:rPr>
              <a:t> because  p &lt; 0.05 </a:t>
            </a:r>
            <a:endParaRPr sz="1700">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The model accounts for 2.6% of the variation in the glucose level which is evident by the  coefficient of determination, R square value. </a:t>
            </a:r>
            <a:endParaRPr sz="1700">
              <a:solidFill>
                <a:schemeClr val="dk1"/>
              </a:solidFill>
            </a:endParaRPr>
          </a:p>
          <a:p>
            <a:pPr indent="-40005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pic>
        <p:nvPicPr>
          <p:cNvPr id="284" name="Google Shape;284;p47"/>
          <p:cNvPicPr preferRelativeResize="0"/>
          <p:nvPr/>
        </p:nvPicPr>
        <p:blipFill>
          <a:blip r:embed="rId3">
            <a:alphaModFix/>
          </a:blip>
          <a:stretch>
            <a:fillRect/>
          </a:stretch>
        </p:blipFill>
        <p:spPr>
          <a:xfrm>
            <a:off x="4155700" y="2305350"/>
            <a:ext cx="4756475" cy="262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Covariate - Age</a:t>
            </a:r>
            <a:endParaRPr b="1"/>
          </a:p>
        </p:txBody>
      </p:sp>
      <p:sp>
        <p:nvSpPr>
          <p:cNvPr id="290" name="Google Shape;290;p48"/>
          <p:cNvSpPr txBox="1"/>
          <p:nvPr>
            <p:ph idx="1" type="body"/>
          </p:nvPr>
        </p:nvSpPr>
        <p:spPr>
          <a:xfrm>
            <a:off x="216125" y="1094975"/>
            <a:ext cx="4725900" cy="3474000"/>
          </a:xfrm>
          <a:prstGeom prst="rect">
            <a:avLst/>
          </a:prstGeom>
        </p:spPr>
        <p:txBody>
          <a:bodyPr anchorCtr="0" anchor="t" bIns="34275" lIns="68575" spcFirstLastPara="1" rIns="68575" wrap="square" tIns="34275">
            <a:normAutofit/>
          </a:bodyPr>
          <a:lstStyle/>
          <a:p>
            <a:pPr indent="0" lvl="0" marL="0" rtl="0" algn="just">
              <a:spcBef>
                <a:spcPts val="1200"/>
              </a:spcBef>
              <a:spcAft>
                <a:spcPts val="0"/>
              </a:spcAft>
              <a:buClr>
                <a:schemeClr val="dk1"/>
              </a:buClr>
              <a:buSzPts val="1100"/>
              <a:buFont typeface="Arial"/>
              <a:buNone/>
            </a:pPr>
            <a:r>
              <a:t/>
            </a:r>
            <a:endParaRPr sz="1100">
              <a:solidFill>
                <a:schemeClr val="dk1"/>
              </a:solidFill>
            </a:endParaRPr>
          </a:p>
          <a:p>
            <a:pPr indent="-330200" lvl="0" marL="457200" rtl="0" algn="just">
              <a:spcBef>
                <a:spcPts val="1200"/>
              </a:spcBef>
              <a:spcAft>
                <a:spcPts val="0"/>
              </a:spcAft>
              <a:buClr>
                <a:schemeClr val="dk1"/>
              </a:buClr>
              <a:buSzPts val="1600"/>
              <a:buChar char="▪"/>
            </a:pPr>
            <a:r>
              <a:rPr lang="en" sz="1500">
                <a:solidFill>
                  <a:schemeClr val="dk1"/>
                </a:solidFill>
              </a:rPr>
              <a:t>The model accounts for a significant (p &lt; .001) amount of the variation in the experiment. </a:t>
            </a:r>
            <a:endParaRPr sz="16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The coefficient of determination, R-Square, indicates that 6.7 percent of the variance in the dependent variable, Y glucose level, is accounted for by the covariate, X i.e age. These results suggest that X (age) is a useful covariate. The equation for predicting Y from X is </a:t>
            </a:r>
            <a:r>
              <a:rPr b="1" lang="en" sz="1500">
                <a:solidFill>
                  <a:schemeClr val="dk1"/>
                </a:solidFill>
              </a:rPr>
              <a:t>Y = 87.58+ 0.466X</a:t>
            </a:r>
            <a:r>
              <a:rPr lang="en" sz="1500">
                <a:solidFill>
                  <a:schemeClr val="dk1"/>
                </a:solidFill>
              </a:rPr>
              <a:t>.</a:t>
            </a:r>
            <a:endParaRPr sz="1500">
              <a:solidFill>
                <a:schemeClr val="dk1"/>
              </a:solidFill>
            </a:endParaRPr>
          </a:p>
          <a:p>
            <a:pPr indent="0" lvl="0" marL="457200" rtl="0" algn="just">
              <a:spcBef>
                <a:spcPts val="1200"/>
              </a:spcBef>
              <a:spcAft>
                <a:spcPts val="0"/>
              </a:spcAft>
              <a:buNone/>
            </a:pPr>
            <a:r>
              <a:t/>
            </a:r>
            <a:endParaRPr sz="1200">
              <a:solidFill>
                <a:schemeClr val="dk1"/>
              </a:solidFill>
            </a:endParaRPr>
          </a:p>
        </p:txBody>
      </p:sp>
      <p:pic>
        <p:nvPicPr>
          <p:cNvPr id="291" name="Google Shape;291;p48"/>
          <p:cNvPicPr preferRelativeResize="0"/>
          <p:nvPr/>
        </p:nvPicPr>
        <p:blipFill>
          <a:blip r:embed="rId3">
            <a:alphaModFix/>
          </a:blip>
          <a:stretch>
            <a:fillRect/>
          </a:stretch>
        </p:blipFill>
        <p:spPr>
          <a:xfrm>
            <a:off x="4941800" y="73450"/>
            <a:ext cx="4202200" cy="491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Regression Analysis</a:t>
            </a:r>
            <a:endParaRPr b="1"/>
          </a:p>
        </p:txBody>
      </p:sp>
      <p:sp>
        <p:nvSpPr>
          <p:cNvPr id="297" name="Google Shape;297;p4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323850" lvl="0" marL="457200" rtl="0" algn="l">
              <a:spcBef>
                <a:spcPts val="800"/>
              </a:spcBef>
              <a:spcAft>
                <a:spcPts val="0"/>
              </a:spcAft>
              <a:buClr>
                <a:schemeClr val="dk1"/>
              </a:buClr>
              <a:buSzPts val="1500"/>
              <a:buChar char="▪"/>
            </a:pPr>
            <a:r>
              <a:rPr lang="en" sz="1500">
                <a:solidFill>
                  <a:schemeClr val="dk1"/>
                </a:solidFill>
              </a:rPr>
              <a:t>For treatment group 1 i.e, children, the equation for predicting glucose level Y from covariate X age is </a:t>
            </a:r>
            <a:endParaRPr sz="1500">
              <a:solidFill>
                <a:schemeClr val="dk1"/>
              </a:solidFill>
            </a:endParaRPr>
          </a:p>
          <a:p>
            <a:pPr indent="0" lvl="0" marL="457200" rtl="0" algn="ctr">
              <a:spcBef>
                <a:spcPts val="800"/>
              </a:spcBef>
              <a:spcAft>
                <a:spcPts val="0"/>
              </a:spcAft>
              <a:buNone/>
            </a:pPr>
            <a:r>
              <a:rPr b="1" i="1" lang="en" sz="1500">
                <a:solidFill>
                  <a:schemeClr val="dk1"/>
                </a:solidFill>
              </a:rPr>
              <a:t>y= 93.01 + 0.226x</a:t>
            </a:r>
            <a:endParaRPr b="1" i="1" sz="1500">
              <a:solidFill>
                <a:schemeClr val="dk1"/>
              </a:solidFill>
            </a:endParaRPr>
          </a:p>
          <a:p>
            <a:pPr indent="-323850" lvl="0" marL="457200" rtl="0" algn="just">
              <a:spcBef>
                <a:spcPts val="800"/>
              </a:spcBef>
              <a:spcAft>
                <a:spcPts val="0"/>
              </a:spcAft>
              <a:buClr>
                <a:schemeClr val="dk1"/>
              </a:buClr>
              <a:buSzPts val="1500"/>
              <a:buChar char="▪"/>
            </a:pPr>
            <a:r>
              <a:rPr lang="en" sz="1500">
                <a:solidFill>
                  <a:schemeClr val="dk1"/>
                </a:solidFill>
              </a:rPr>
              <a:t>For treatment group 2, people who have a government job,, the equation for predicting glucose level Y from covariate X can be derived from the intercept and x estimates shown below. </a:t>
            </a:r>
            <a:endParaRPr sz="1500">
              <a:solidFill>
                <a:schemeClr val="dk1"/>
              </a:solidFill>
            </a:endParaRPr>
          </a:p>
          <a:p>
            <a:pPr indent="0" lvl="0" marL="457200" rtl="0" algn="ctr">
              <a:spcBef>
                <a:spcPts val="800"/>
              </a:spcBef>
              <a:spcAft>
                <a:spcPts val="0"/>
              </a:spcAft>
              <a:buNone/>
            </a:pPr>
            <a:r>
              <a:rPr b="1" i="1" lang="en" sz="1500">
                <a:solidFill>
                  <a:schemeClr val="dk1"/>
                </a:solidFill>
              </a:rPr>
              <a:t>y= 71.19 + 0.718x</a:t>
            </a:r>
            <a:endParaRPr sz="1500">
              <a:solidFill>
                <a:schemeClr val="dk1"/>
              </a:solidFill>
            </a:endParaRPr>
          </a:p>
          <a:p>
            <a:pPr indent="-323850" lvl="0" marL="457200" rtl="0" algn="just">
              <a:spcBef>
                <a:spcPts val="800"/>
              </a:spcBef>
              <a:spcAft>
                <a:spcPts val="0"/>
              </a:spcAft>
              <a:buClr>
                <a:schemeClr val="dk1"/>
              </a:buClr>
              <a:buSzPts val="1500"/>
              <a:buChar char="▪"/>
            </a:pPr>
            <a:r>
              <a:rPr lang="en" sz="1500">
                <a:solidFill>
                  <a:schemeClr val="dk1"/>
                </a:solidFill>
              </a:rPr>
              <a:t>For treatment group 3, people who have a private job, the equation for predicting glucose level Y from covariate X can be derived from the intercept and x estimates shown below. </a:t>
            </a:r>
            <a:endParaRPr sz="1500">
              <a:solidFill>
                <a:schemeClr val="dk1"/>
              </a:solidFill>
            </a:endParaRPr>
          </a:p>
          <a:p>
            <a:pPr indent="0" lvl="0" marL="457200" rtl="0" algn="ctr">
              <a:spcBef>
                <a:spcPts val="800"/>
              </a:spcBef>
              <a:spcAft>
                <a:spcPts val="0"/>
              </a:spcAft>
              <a:buNone/>
            </a:pPr>
            <a:r>
              <a:rPr b="1" i="1" lang="en" sz="1500">
                <a:solidFill>
                  <a:schemeClr val="dk1"/>
                </a:solidFill>
              </a:rPr>
              <a:t>y= 71.87 + 0.827x</a:t>
            </a:r>
            <a:endParaRPr sz="1500">
              <a:solidFill>
                <a:schemeClr val="dk1"/>
              </a:solidFill>
            </a:endParaRPr>
          </a:p>
          <a:p>
            <a:pPr indent="-323850" lvl="0" marL="457200" rtl="0" algn="just">
              <a:spcBef>
                <a:spcPts val="800"/>
              </a:spcBef>
              <a:spcAft>
                <a:spcPts val="0"/>
              </a:spcAft>
              <a:buClr>
                <a:schemeClr val="dk1"/>
              </a:buClr>
              <a:buSzPts val="1500"/>
              <a:buChar char="▪"/>
            </a:pPr>
            <a:r>
              <a:rPr lang="en" sz="1500">
                <a:solidFill>
                  <a:schemeClr val="dk1"/>
                </a:solidFill>
              </a:rPr>
              <a:t>For treatment group 4, people who are self employed, the equation for predicting glucose level Y from covariate X can be derived from the intercept and x estimates shown below</a:t>
            </a:r>
            <a:endParaRPr sz="1500">
              <a:solidFill>
                <a:schemeClr val="dk1"/>
              </a:solidFill>
            </a:endParaRPr>
          </a:p>
          <a:p>
            <a:pPr indent="0" lvl="0" marL="0" rtl="0" algn="ctr">
              <a:spcBef>
                <a:spcPts val="800"/>
              </a:spcBef>
              <a:spcAft>
                <a:spcPts val="0"/>
              </a:spcAft>
              <a:buClr>
                <a:schemeClr val="dk1"/>
              </a:buClr>
              <a:buSzPts val="1100"/>
              <a:buFont typeface="Arial"/>
              <a:buNone/>
            </a:pPr>
            <a:r>
              <a:rPr b="1" i="1" lang="en" sz="1500">
                <a:solidFill>
                  <a:schemeClr val="dk1"/>
                </a:solidFill>
              </a:rPr>
              <a:t>      </a:t>
            </a:r>
            <a:r>
              <a:rPr b="1" i="1" lang="en" sz="1500">
                <a:solidFill>
                  <a:schemeClr val="dk1"/>
                </a:solidFill>
              </a:rPr>
              <a:t>y= 84.52 + 0.478x</a:t>
            </a:r>
            <a:endParaRPr sz="1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1200"/>
              </a:spcAft>
              <a:buClr>
                <a:schemeClr val="dk1"/>
              </a:buClr>
              <a:buSzPts val="1100"/>
              <a:buFont typeface="Arial"/>
              <a:buNone/>
            </a:pPr>
            <a:r>
              <a:rPr b="1" lang="en" sz="2500"/>
              <a:t>Tenability of Assumptions</a:t>
            </a:r>
            <a:endParaRPr sz="4200"/>
          </a:p>
        </p:txBody>
      </p:sp>
      <p:sp>
        <p:nvSpPr>
          <p:cNvPr id="303" name="Google Shape;303;p5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just">
              <a:spcBef>
                <a:spcPts val="1200"/>
              </a:spcBef>
              <a:spcAft>
                <a:spcPts val="0"/>
              </a:spcAft>
              <a:buClr>
                <a:schemeClr val="dk1"/>
              </a:buClr>
              <a:buSzPts val="1100"/>
              <a:buFont typeface="Arial"/>
              <a:buNone/>
            </a:pPr>
            <a:r>
              <a:t/>
            </a:r>
            <a:endParaRPr b="1" sz="1100">
              <a:solidFill>
                <a:schemeClr val="dk1"/>
              </a:solidFill>
            </a:endParaRPr>
          </a:p>
          <a:p>
            <a:pPr indent="0" lvl="0" marL="0" rtl="0" algn="just">
              <a:spcBef>
                <a:spcPts val="1200"/>
              </a:spcBef>
              <a:spcAft>
                <a:spcPts val="0"/>
              </a:spcAft>
              <a:buClr>
                <a:schemeClr val="dk1"/>
              </a:buClr>
              <a:buSzPts val="1100"/>
              <a:buFont typeface="Arial"/>
              <a:buNone/>
            </a:pPr>
            <a:r>
              <a:rPr lang="en" sz="1500">
                <a:solidFill>
                  <a:schemeClr val="dk1"/>
                </a:solidFill>
              </a:rPr>
              <a:t>One of the assumptions of analysis of covariance is homogeneity of the within-groups population regression coefficients: H0: βw1 = βw2 = βw3 = </a:t>
            </a:r>
            <a:r>
              <a:rPr lang="en" sz="1500">
                <a:solidFill>
                  <a:schemeClr val="dk1"/>
                </a:solidFill>
              </a:rPr>
              <a:t>βw4</a:t>
            </a:r>
            <a:r>
              <a:rPr lang="en" sz="1500">
                <a:solidFill>
                  <a:schemeClr val="dk1"/>
                </a:solidFill>
              </a:rPr>
              <a:t>. The four sample regression coefficients shown next are somewhat similar and consistent with the homogeneity assumption:</a:t>
            </a:r>
            <a:endParaRPr sz="1500">
              <a:solidFill>
                <a:schemeClr val="dk1"/>
              </a:solidFill>
            </a:endParaRPr>
          </a:p>
          <a:p>
            <a:pPr indent="0" lvl="0" marL="0" rtl="0" algn="ctr">
              <a:spcBef>
                <a:spcPts val="1200"/>
              </a:spcBef>
              <a:spcAft>
                <a:spcPts val="0"/>
              </a:spcAft>
              <a:buClr>
                <a:schemeClr val="dk1"/>
              </a:buClr>
              <a:buSzPts val="1100"/>
              <a:buFont typeface="Arial"/>
              <a:buNone/>
            </a:pPr>
            <a:r>
              <a:rPr lang="en" sz="1500">
                <a:solidFill>
                  <a:schemeClr val="dk1"/>
                </a:solidFill>
              </a:rPr>
              <a:t>βw1=0.226</a:t>
            </a:r>
            <a:endParaRPr sz="1500">
              <a:solidFill>
                <a:schemeClr val="dk1"/>
              </a:solidFill>
            </a:endParaRPr>
          </a:p>
          <a:p>
            <a:pPr indent="0" lvl="0" marL="0" rtl="0" algn="ctr">
              <a:spcBef>
                <a:spcPts val="1200"/>
              </a:spcBef>
              <a:spcAft>
                <a:spcPts val="0"/>
              </a:spcAft>
              <a:buClr>
                <a:schemeClr val="dk1"/>
              </a:buClr>
              <a:buSzPts val="1100"/>
              <a:buFont typeface="Arial"/>
              <a:buNone/>
            </a:pPr>
            <a:r>
              <a:rPr lang="en" sz="1500">
                <a:solidFill>
                  <a:schemeClr val="dk1"/>
                </a:solidFill>
              </a:rPr>
              <a:t>βw2=0.718</a:t>
            </a:r>
            <a:endParaRPr sz="1500">
              <a:solidFill>
                <a:schemeClr val="dk1"/>
              </a:solidFill>
            </a:endParaRPr>
          </a:p>
          <a:p>
            <a:pPr indent="0" lvl="0" marL="0" rtl="0" algn="ctr">
              <a:spcBef>
                <a:spcPts val="1200"/>
              </a:spcBef>
              <a:spcAft>
                <a:spcPts val="0"/>
              </a:spcAft>
              <a:buNone/>
            </a:pPr>
            <a:r>
              <a:rPr lang="en" sz="1500">
                <a:solidFill>
                  <a:schemeClr val="dk1"/>
                </a:solidFill>
              </a:rPr>
              <a:t>βw3=0.827</a:t>
            </a:r>
            <a:endParaRPr sz="1500">
              <a:solidFill>
                <a:schemeClr val="dk1"/>
              </a:solidFill>
            </a:endParaRPr>
          </a:p>
          <a:p>
            <a:pPr indent="0" lvl="0" marL="0" rtl="0" algn="ctr">
              <a:spcBef>
                <a:spcPts val="1200"/>
              </a:spcBef>
              <a:spcAft>
                <a:spcPts val="0"/>
              </a:spcAft>
              <a:buClr>
                <a:schemeClr val="dk1"/>
              </a:buClr>
              <a:buSzPts val="1100"/>
              <a:buFont typeface="Arial"/>
              <a:buNone/>
            </a:pPr>
            <a:r>
              <a:rPr lang="en" sz="1500">
                <a:solidFill>
                  <a:schemeClr val="dk1"/>
                </a:solidFill>
              </a:rPr>
              <a:t>βw4=0.478</a:t>
            </a:r>
            <a:endParaRPr sz="15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just">
              <a:lnSpc>
                <a:spcPct val="115000"/>
              </a:lnSpc>
              <a:spcBef>
                <a:spcPts val="1200"/>
              </a:spcBef>
              <a:spcAft>
                <a:spcPts val="0"/>
              </a:spcAft>
              <a:buClr>
                <a:schemeClr val="dk1"/>
              </a:buClr>
              <a:buSzPct val="44000"/>
              <a:buFont typeface="Arial"/>
              <a:buNone/>
            </a:pPr>
            <a:r>
              <a:rPr b="1" lang="en" sz="2500"/>
              <a:t>Tenability of Assumptions</a:t>
            </a:r>
            <a:endParaRPr sz="4200"/>
          </a:p>
          <a:p>
            <a:pPr indent="0" lvl="0" marL="0" rtl="0" algn="l">
              <a:spcBef>
                <a:spcPts val="1200"/>
              </a:spcBef>
              <a:spcAft>
                <a:spcPts val="0"/>
              </a:spcAft>
              <a:buNone/>
            </a:pPr>
            <a:r>
              <a:t/>
            </a:r>
            <a:endParaRPr/>
          </a:p>
        </p:txBody>
      </p:sp>
      <p:sp>
        <p:nvSpPr>
          <p:cNvPr id="309" name="Google Shape;309;p51"/>
          <p:cNvSpPr txBox="1"/>
          <p:nvPr>
            <p:ph idx="1" type="body"/>
          </p:nvPr>
        </p:nvSpPr>
        <p:spPr>
          <a:xfrm>
            <a:off x="311700" y="1152475"/>
            <a:ext cx="3492000" cy="3299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solidFill>
                  <a:schemeClr val="dk1"/>
                </a:solidFill>
                <a:highlight>
                  <a:srgbClr val="FFFFFF"/>
                </a:highlight>
              </a:rPr>
              <a:t>This model assumes that the slopes relating glucose levels to age are parallel for all treatment groups i.e job types.</a:t>
            </a:r>
            <a:endParaRPr sz="1200">
              <a:solidFill>
                <a:schemeClr val="dk1"/>
              </a:solidFill>
              <a:highlight>
                <a:srgbClr val="FFFFFF"/>
              </a:highlight>
            </a:endParaRPr>
          </a:p>
          <a:p>
            <a:pPr indent="0" lvl="0" marL="0" rtl="0" algn="l">
              <a:spcBef>
                <a:spcPts val="800"/>
              </a:spcBef>
              <a:spcAft>
                <a:spcPts val="0"/>
              </a:spcAft>
              <a:buNone/>
            </a:pPr>
            <a:r>
              <a:rPr lang="en" sz="1200">
                <a:solidFill>
                  <a:schemeClr val="dk1"/>
                </a:solidFill>
                <a:highlight>
                  <a:srgbClr val="FFFFFF"/>
                </a:highlight>
              </a:rPr>
              <a:t>We check this assumption by including the class-by-covariate interaction, </a:t>
            </a:r>
            <a:r>
              <a:rPr i="1" lang="en" sz="1200">
                <a:solidFill>
                  <a:srgbClr val="188038"/>
                </a:solidFill>
                <a:highlight>
                  <a:srgbClr val="FFFFFF"/>
                </a:highlight>
                <a:latin typeface="Roboto Mono"/>
                <a:ea typeface="Roboto Mono"/>
                <a:cs typeface="Roboto Mono"/>
                <a:sym typeface="Roboto Mono"/>
              </a:rPr>
              <a:t>JobType</a:t>
            </a:r>
            <a:r>
              <a:rPr lang="en" sz="1200">
                <a:solidFill>
                  <a:schemeClr val="dk1"/>
                </a:solidFill>
                <a:highlight>
                  <a:srgbClr val="FFFFFF"/>
                </a:highlight>
              </a:rPr>
              <a:t>*</a:t>
            </a:r>
            <a:r>
              <a:rPr i="1" lang="en" sz="1200">
                <a:solidFill>
                  <a:srgbClr val="188038"/>
                </a:solidFill>
                <a:highlight>
                  <a:srgbClr val="FFFFFF"/>
                </a:highlight>
                <a:latin typeface="Roboto Mono"/>
                <a:ea typeface="Roboto Mono"/>
                <a:cs typeface="Roboto Mono"/>
                <a:sym typeface="Roboto Mono"/>
              </a:rPr>
              <a:t>Age</a:t>
            </a:r>
            <a:r>
              <a:rPr lang="en" sz="1200">
                <a:solidFill>
                  <a:schemeClr val="dk1"/>
                </a:solidFill>
                <a:highlight>
                  <a:srgbClr val="FFFFFF"/>
                </a:highlight>
              </a:rPr>
              <a:t>, in the model and examining the ANOVA test for the significance of this effect. </a:t>
            </a:r>
            <a:endParaRPr sz="1200">
              <a:solidFill>
                <a:schemeClr val="dk1"/>
              </a:solidFill>
              <a:highlight>
                <a:srgbClr val="FFFFFF"/>
              </a:highlight>
            </a:endParaRPr>
          </a:p>
          <a:p>
            <a:pPr indent="0" lvl="0" marL="0" rtl="0" algn="l">
              <a:spcBef>
                <a:spcPts val="800"/>
              </a:spcBef>
              <a:spcAft>
                <a:spcPts val="0"/>
              </a:spcAft>
              <a:buNone/>
            </a:pPr>
            <a:r>
              <a:rPr lang="en" sz="1200">
                <a:solidFill>
                  <a:schemeClr val="dk1"/>
                </a:solidFill>
                <a:highlight>
                  <a:srgbClr val="FFFFFF"/>
                </a:highlight>
              </a:rPr>
              <a:t>It is significant but very close to 0.05, so the equal-slopes assumption can be justified to some extent. .</a:t>
            </a:r>
            <a:endParaRPr/>
          </a:p>
        </p:txBody>
      </p:sp>
      <p:pic>
        <p:nvPicPr>
          <p:cNvPr id="310" name="Google Shape;310;p51"/>
          <p:cNvPicPr preferRelativeResize="0"/>
          <p:nvPr/>
        </p:nvPicPr>
        <p:blipFill>
          <a:blip r:embed="rId3">
            <a:alphaModFix/>
          </a:blip>
          <a:stretch>
            <a:fillRect/>
          </a:stretch>
        </p:blipFill>
        <p:spPr>
          <a:xfrm>
            <a:off x="3742606" y="1253325"/>
            <a:ext cx="5155944" cy="370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ANCOVA</a:t>
            </a:r>
            <a:endParaRPr b="1"/>
          </a:p>
        </p:txBody>
      </p:sp>
      <p:sp>
        <p:nvSpPr>
          <p:cNvPr id="316" name="Google Shape;316;p52"/>
          <p:cNvSpPr txBox="1"/>
          <p:nvPr>
            <p:ph idx="1" type="body"/>
          </p:nvPr>
        </p:nvSpPr>
        <p:spPr>
          <a:xfrm>
            <a:off x="311700" y="1239050"/>
            <a:ext cx="3631200" cy="3803700"/>
          </a:xfrm>
          <a:prstGeom prst="rect">
            <a:avLst/>
          </a:prstGeom>
        </p:spPr>
        <p:txBody>
          <a:bodyPr anchorCtr="0" anchor="t" bIns="34275" lIns="68575" spcFirstLastPara="1" rIns="68575" wrap="square" tIns="34275">
            <a:normAutofit lnSpcReduction="10000"/>
          </a:bodyPr>
          <a:lstStyle/>
          <a:p>
            <a:pPr indent="-317500" lvl="0" marL="457200" rtl="0" algn="just">
              <a:spcBef>
                <a:spcPts val="1200"/>
              </a:spcBef>
              <a:spcAft>
                <a:spcPts val="0"/>
              </a:spcAft>
              <a:buClr>
                <a:schemeClr val="dk1"/>
              </a:buClr>
              <a:buSzPts val="1400"/>
              <a:buChar char="▪"/>
            </a:pPr>
            <a:r>
              <a:rPr lang="en" sz="1608">
                <a:solidFill>
                  <a:schemeClr val="dk1"/>
                </a:solidFill>
              </a:rPr>
              <a:t>T</a:t>
            </a:r>
            <a:r>
              <a:rPr lang="en" sz="1508">
                <a:solidFill>
                  <a:schemeClr val="dk1"/>
                </a:solidFill>
              </a:rPr>
              <a:t>he F statistic for the Type III analysis of covariance is significant: F  = 8.54, p &lt;0.0001.</a:t>
            </a:r>
            <a:endParaRPr sz="1508">
              <a:solidFill>
                <a:schemeClr val="dk1"/>
              </a:solidFill>
            </a:endParaRPr>
          </a:p>
          <a:p>
            <a:pPr indent="-324365" lvl="0" marL="457200" rtl="0" algn="just">
              <a:spcBef>
                <a:spcPts val="1200"/>
              </a:spcBef>
              <a:spcAft>
                <a:spcPts val="0"/>
              </a:spcAft>
              <a:buClr>
                <a:schemeClr val="dk1"/>
              </a:buClr>
              <a:buSzPts val="1508"/>
              <a:buChar char="▪"/>
            </a:pPr>
            <a:r>
              <a:rPr lang="en" sz="1508">
                <a:solidFill>
                  <a:schemeClr val="dk1"/>
                </a:solidFill>
              </a:rPr>
              <a:t>There is evidence that the job types have a significant effect on the dependent variable glucose level even after accounting for the influence of the covariate age.</a:t>
            </a:r>
            <a:endParaRPr sz="1508">
              <a:solidFill>
                <a:schemeClr val="dk1"/>
              </a:solidFill>
            </a:endParaRPr>
          </a:p>
          <a:p>
            <a:pPr indent="-324365" lvl="0" marL="457200" rtl="0" algn="just">
              <a:spcBef>
                <a:spcPts val="1200"/>
              </a:spcBef>
              <a:spcAft>
                <a:spcPts val="0"/>
              </a:spcAft>
              <a:buClr>
                <a:schemeClr val="dk1"/>
              </a:buClr>
              <a:buSzPts val="1508"/>
              <a:buChar char="▪"/>
            </a:pPr>
            <a:r>
              <a:rPr lang="en" sz="1508">
                <a:solidFill>
                  <a:schemeClr val="dk1"/>
                </a:solidFill>
              </a:rPr>
              <a:t>It means, if the covariate, individual age, is not taken into account, a researcher will incorrectly conclude that at least one contrast among the methods of teaching language is significant. </a:t>
            </a:r>
            <a:endParaRPr sz="1508">
              <a:solidFill>
                <a:schemeClr val="dk1"/>
              </a:solidFill>
            </a:endParaRPr>
          </a:p>
          <a:p>
            <a:pPr indent="0" lvl="0" marL="0" rtl="0" algn="l">
              <a:spcBef>
                <a:spcPts val="800"/>
              </a:spcBef>
              <a:spcAft>
                <a:spcPts val="0"/>
              </a:spcAft>
              <a:buNone/>
            </a:pPr>
            <a:r>
              <a:t/>
            </a:r>
            <a:endParaRPr/>
          </a:p>
        </p:txBody>
      </p:sp>
      <p:pic>
        <p:nvPicPr>
          <p:cNvPr id="317" name="Google Shape;317;p52"/>
          <p:cNvPicPr preferRelativeResize="0"/>
          <p:nvPr/>
        </p:nvPicPr>
        <p:blipFill>
          <a:blip r:embed="rId3">
            <a:alphaModFix/>
          </a:blip>
          <a:stretch>
            <a:fillRect/>
          </a:stretch>
        </p:blipFill>
        <p:spPr>
          <a:xfrm>
            <a:off x="4346165" y="1418013"/>
            <a:ext cx="4889566" cy="2914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a:t>
            </a:r>
            <a:r>
              <a:rPr lang="en"/>
              <a:t> Of Means before and After Adjusting Covariate</a:t>
            </a:r>
            <a:endParaRPr b="1"/>
          </a:p>
        </p:txBody>
      </p:sp>
      <p:sp>
        <p:nvSpPr>
          <p:cNvPr id="323" name="Google Shape;323;p5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200"/>
              </a:spcBef>
              <a:spcAft>
                <a:spcPts val="0"/>
              </a:spcAft>
              <a:buNone/>
            </a:pPr>
            <a:r>
              <a:t/>
            </a:r>
            <a:endParaRPr sz="1600">
              <a:solidFill>
                <a:schemeClr val="dk1"/>
              </a:solidFill>
            </a:endParaRPr>
          </a:p>
          <a:p>
            <a:pPr indent="-330200" lvl="0" marL="457200" rtl="0" algn="l">
              <a:spcBef>
                <a:spcPts val="1200"/>
              </a:spcBef>
              <a:spcAft>
                <a:spcPts val="0"/>
              </a:spcAft>
              <a:buSzPts val="1600"/>
              <a:buChar char="▪"/>
            </a:pPr>
            <a:r>
              <a:rPr lang="en" sz="1600"/>
              <a:t>Glucose level for children is lowest and self employed individuals is highest before accounting for the covariate age.</a:t>
            </a:r>
            <a:endParaRPr sz="1600"/>
          </a:p>
          <a:p>
            <a:pPr indent="-330200" lvl="0" marL="457200" rtl="0" algn="l">
              <a:spcBef>
                <a:spcPts val="0"/>
              </a:spcBef>
              <a:spcAft>
                <a:spcPts val="0"/>
              </a:spcAft>
              <a:buSzPts val="1600"/>
              <a:buChar char="▪"/>
            </a:pPr>
            <a:r>
              <a:rPr lang="en" sz="1600"/>
              <a:t>After </a:t>
            </a:r>
            <a:r>
              <a:rPr lang="en" sz="1600"/>
              <a:t>including</a:t>
            </a:r>
            <a:r>
              <a:rPr lang="en" sz="1600"/>
              <a:t> the covariate age, self employed </a:t>
            </a:r>
            <a:r>
              <a:rPr lang="en" sz="1600"/>
              <a:t>individuals</a:t>
            </a:r>
            <a:r>
              <a:rPr lang="en" sz="1600"/>
              <a:t> have lowest and children have the highest glucose level</a:t>
            </a:r>
            <a:endParaRPr sz="1600"/>
          </a:p>
          <a:p>
            <a:pPr indent="0" lvl="0" marL="0" rtl="0" algn="l">
              <a:spcBef>
                <a:spcPts val="1200"/>
              </a:spcBef>
              <a:spcAft>
                <a:spcPts val="0"/>
              </a:spcAft>
              <a:buNone/>
            </a:pPr>
            <a:r>
              <a:rPr lang="en" sz="1600">
                <a:solidFill>
                  <a:schemeClr val="dk1"/>
                </a:solidFill>
              </a:rPr>
              <a:t> </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0"/>
              </a:spcAft>
              <a:buNone/>
            </a:pPr>
            <a:r>
              <a:t/>
            </a:r>
            <a:endParaRPr b="1"/>
          </a:p>
        </p:txBody>
      </p:sp>
      <p:pic>
        <p:nvPicPr>
          <p:cNvPr id="324" name="Google Shape;324;p53"/>
          <p:cNvPicPr preferRelativeResize="0"/>
          <p:nvPr/>
        </p:nvPicPr>
        <p:blipFill>
          <a:blip r:embed="rId3">
            <a:alphaModFix/>
          </a:blip>
          <a:stretch>
            <a:fillRect/>
          </a:stretch>
        </p:blipFill>
        <p:spPr>
          <a:xfrm>
            <a:off x="4819537" y="3099225"/>
            <a:ext cx="3235188" cy="1904500"/>
          </a:xfrm>
          <a:prstGeom prst="rect">
            <a:avLst/>
          </a:prstGeom>
          <a:noFill/>
          <a:ln>
            <a:noFill/>
          </a:ln>
        </p:spPr>
      </p:pic>
      <p:pic>
        <p:nvPicPr>
          <p:cNvPr id="325" name="Google Shape;325;p53"/>
          <p:cNvPicPr preferRelativeResize="0"/>
          <p:nvPr/>
        </p:nvPicPr>
        <p:blipFill rotWithShape="1">
          <a:blip r:embed="rId4">
            <a:alphaModFix/>
          </a:blip>
          <a:srcRect b="10732" l="6327" r="8739" t="7655"/>
          <a:stretch/>
        </p:blipFill>
        <p:spPr>
          <a:xfrm>
            <a:off x="607825" y="3037100"/>
            <a:ext cx="3964175" cy="19045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Probability Values for Hypothesis Ho(i)=Ho(j)</a:t>
            </a:r>
            <a:endParaRPr b="1"/>
          </a:p>
        </p:txBody>
      </p:sp>
      <p:sp>
        <p:nvSpPr>
          <p:cNvPr id="331" name="Google Shape;331;p54"/>
          <p:cNvSpPr txBox="1"/>
          <p:nvPr>
            <p:ph idx="1" type="body"/>
          </p:nvPr>
        </p:nvSpPr>
        <p:spPr>
          <a:xfrm>
            <a:off x="311700" y="1152475"/>
            <a:ext cx="8520600" cy="3774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743">
                <a:solidFill>
                  <a:schemeClr val="dk1"/>
                </a:solidFill>
                <a:highlight>
                  <a:srgbClr val="FFFFFF"/>
                </a:highlight>
              </a:rPr>
              <a:t>All probability values for the hypothesis </a:t>
            </a:r>
            <a:endParaRPr sz="1743">
              <a:solidFill>
                <a:schemeClr val="dk1"/>
              </a:solidFill>
              <a:highlight>
                <a:srgbClr val="FFFFFF"/>
              </a:highlight>
            </a:endParaRPr>
          </a:p>
          <a:p>
            <a:pPr indent="0" lvl="0" marL="0" rtl="0" algn="l">
              <a:spcBef>
                <a:spcPts val="800"/>
              </a:spcBef>
              <a:spcAft>
                <a:spcPts val="0"/>
              </a:spcAft>
              <a:buNone/>
            </a:pPr>
            <a:r>
              <a:t/>
            </a:r>
            <a:endParaRPr sz="1200">
              <a:solidFill>
                <a:schemeClr val="dk1"/>
              </a:solidFill>
              <a:highlight>
                <a:srgbClr val="FFFFFF"/>
              </a:highlight>
            </a:endParaRPr>
          </a:p>
          <a:p>
            <a:pPr indent="0" lvl="0" marL="0" rtl="0" algn="l">
              <a:spcBef>
                <a:spcPts val="800"/>
              </a:spcBef>
              <a:spcAft>
                <a:spcPts val="0"/>
              </a:spcAft>
              <a:buNone/>
            </a:pPr>
            <a:r>
              <a:rPr lang="en" sz="1616">
                <a:solidFill>
                  <a:schemeClr val="dk1"/>
                </a:solidFill>
                <a:highlight>
                  <a:srgbClr val="FFFFFF"/>
                </a:highlight>
              </a:rPr>
              <a:t>are displayed below, where the indexes </a:t>
            </a:r>
            <a:r>
              <a:rPr i="1" lang="en" sz="1616">
                <a:solidFill>
                  <a:schemeClr val="dk1"/>
                </a:solidFill>
                <a:highlight>
                  <a:srgbClr val="FFFFFF"/>
                </a:highlight>
                <a:latin typeface="Times New Roman"/>
                <a:ea typeface="Times New Roman"/>
                <a:cs typeface="Times New Roman"/>
                <a:sym typeface="Times New Roman"/>
              </a:rPr>
              <a:t>i</a:t>
            </a:r>
            <a:r>
              <a:rPr lang="en" sz="1616">
                <a:solidFill>
                  <a:schemeClr val="dk1"/>
                </a:solidFill>
                <a:highlight>
                  <a:srgbClr val="FFFFFF"/>
                </a:highlight>
              </a:rPr>
              <a:t> and </a:t>
            </a:r>
            <a:r>
              <a:rPr i="1" lang="en" sz="1616">
                <a:solidFill>
                  <a:schemeClr val="dk1"/>
                </a:solidFill>
                <a:highlight>
                  <a:srgbClr val="FFFFFF"/>
                </a:highlight>
                <a:latin typeface="Times New Roman"/>
                <a:ea typeface="Times New Roman"/>
                <a:cs typeface="Times New Roman"/>
                <a:sym typeface="Times New Roman"/>
              </a:rPr>
              <a:t>j</a:t>
            </a:r>
            <a:r>
              <a:rPr lang="en" sz="1616">
                <a:solidFill>
                  <a:schemeClr val="dk1"/>
                </a:solidFill>
                <a:highlight>
                  <a:srgbClr val="FFFFFF"/>
                </a:highlight>
              </a:rPr>
              <a:t> are numbered treatment levels.</a:t>
            </a:r>
            <a:endParaRPr sz="1616">
              <a:solidFill>
                <a:schemeClr val="dk1"/>
              </a:solidFill>
              <a:highlight>
                <a:srgbClr val="FFFFFF"/>
              </a:highlight>
            </a:endParaRPr>
          </a:p>
          <a:p>
            <a:pPr indent="0" lvl="0" marL="0" rtl="0" algn="l">
              <a:spcBef>
                <a:spcPts val="800"/>
              </a:spcBef>
              <a:spcAft>
                <a:spcPts val="0"/>
              </a:spcAft>
              <a:buNone/>
            </a:pPr>
            <a:r>
              <a:t/>
            </a:r>
            <a:endParaRPr sz="1616">
              <a:solidFill>
                <a:schemeClr val="dk1"/>
              </a:solidFill>
              <a:highlight>
                <a:srgbClr val="FFFFFF"/>
              </a:highlight>
            </a:endParaRPr>
          </a:p>
          <a:p>
            <a:pPr indent="0" lvl="0" marL="0" rtl="0" algn="l">
              <a:spcBef>
                <a:spcPts val="800"/>
              </a:spcBef>
              <a:spcAft>
                <a:spcPts val="0"/>
              </a:spcAft>
              <a:buNone/>
            </a:pPr>
            <a:r>
              <a:rPr lang="en" sz="1616">
                <a:solidFill>
                  <a:schemeClr val="dk1"/>
                </a:solidFill>
                <a:highlight>
                  <a:srgbClr val="FFFFFF"/>
                </a:highlight>
              </a:rPr>
              <a:t>Significance difference between glucose levels of</a:t>
            </a:r>
            <a:endParaRPr sz="1616">
              <a:solidFill>
                <a:schemeClr val="dk1"/>
              </a:solidFill>
              <a:highlight>
                <a:srgbClr val="FFFFFF"/>
              </a:highlight>
            </a:endParaRPr>
          </a:p>
          <a:p>
            <a:pPr indent="-331229" lvl="0" marL="457200" rtl="0" algn="l">
              <a:spcBef>
                <a:spcPts val="800"/>
              </a:spcBef>
              <a:spcAft>
                <a:spcPts val="0"/>
              </a:spcAft>
              <a:buClr>
                <a:schemeClr val="dk1"/>
              </a:buClr>
              <a:buSzPts val="1616"/>
              <a:buChar char="▪"/>
            </a:pPr>
            <a:r>
              <a:rPr lang="en" sz="1616">
                <a:solidFill>
                  <a:schemeClr val="dk1"/>
                </a:solidFill>
                <a:highlight>
                  <a:srgbClr val="FFFFFF"/>
                </a:highlight>
              </a:rPr>
              <a:t>Individuals with government job and children</a:t>
            </a:r>
            <a:endParaRPr sz="1616">
              <a:solidFill>
                <a:schemeClr val="dk1"/>
              </a:solidFill>
              <a:highlight>
                <a:srgbClr val="FFFFFF"/>
              </a:highlight>
            </a:endParaRPr>
          </a:p>
          <a:p>
            <a:pPr indent="-331229" lvl="0" marL="457200" rtl="0" algn="l">
              <a:spcBef>
                <a:spcPts val="800"/>
              </a:spcBef>
              <a:spcAft>
                <a:spcPts val="0"/>
              </a:spcAft>
              <a:buClr>
                <a:schemeClr val="dk1"/>
              </a:buClr>
              <a:buSzPts val="1616"/>
              <a:buChar char="▪"/>
            </a:pPr>
            <a:r>
              <a:rPr lang="en" sz="1616">
                <a:solidFill>
                  <a:schemeClr val="dk1"/>
                </a:solidFill>
                <a:highlight>
                  <a:srgbClr val="FFFFFF"/>
                </a:highlight>
              </a:rPr>
              <a:t>Children and self employed individuals</a:t>
            </a:r>
            <a:endParaRPr sz="1616">
              <a:solidFill>
                <a:schemeClr val="dk1"/>
              </a:solidFill>
              <a:highlight>
                <a:srgbClr val="FFFFFF"/>
              </a:highlight>
            </a:endParaRPr>
          </a:p>
          <a:p>
            <a:pPr indent="0" lvl="0" marL="0" rtl="0" algn="l">
              <a:spcBef>
                <a:spcPts val="800"/>
              </a:spcBef>
              <a:spcAft>
                <a:spcPts val="0"/>
              </a:spcAft>
              <a:buNone/>
            </a:pPr>
            <a:r>
              <a:t/>
            </a:r>
            <a:endParaRPr sz="1400">
              <a:solidFill>
                <a:schemeClr val="dk1"/>
              </a:solidFill>
              <a:highlight>
                <a:srgbClr val="FFFFFF"/>
              </a:highlight>
            </a:endParaRPr>
          </a:p>
          <a:p>
            <a:pPr indent="0" lvl="0" marL="0" rtl="0" algn="l">
              <a:spcBef>
                <a:spcPts val="800"/>
              </a:spcBef>
              <a:spcAft>
                <a:spcPts val="0"/>
              </a:spcAft>
              <a:buClr>
                <a:schemeClr val="dk1"/>
              </a:buClr>
              <a:buSzPts val="1100"/>
              <a:buFont typeface="Arial"/>
              <a:buNone/>
            </a:pPr>
            <a:r>
              <a:t/>
            </a:r>
            <a:endParaRPr sz="1400">
              <a:solidFill>
                <a:schemeClr val="dk1"/>
              </a:solidFill>
              <a:highlight>
                <a:srgbClr val="FFFFFF"/>
              </a:highlight>
            </a:endParaRPr>
          </a:p>
          <a:p>
            <a:pPr indent="0" lvl="0" marL="0" rtl="0" algn="ctr">
              <a:spcBef>
                <a:spcPts val="800"/>
              </a:spcBef>
              <a:spcAft>
                <a:spcPts val="0"/>
              </a:spcAft>
              <a:buClr>
                <a:schemeClr val="dk1"/>
              </a:buClr>
              <a:buSzPts val="1100"/>
              <a:buFont typeface="Arial"/>
              <a:buNone/>
            </a:pPr>
            <a:r>
              <a:t/>
            </a:r>
            <a:endParaRPr sz="1200">
              <a:solidFill>
                <a:schemeClr val="dk1"/>
              </a:solidFill>
              <a:highlight>
                <a:srgbClr val="FAFBFE"/>
              </a:highlight>
            </a:endParaRPr>
          </a:p>
          <a:p>
            <a:pPr indent="0" lvl="0" marL="0" rtl="0" algn="l">
              <a:spcBef>
                <a:spcPts val="800"/>
              </a:spcBef>
              <a:spcAft>
                <a:spcPts val="0"/>
              </a:spcAft>
              <a:buNone/>
            </a:pPr>
            <a:r>
              <a:t/>
            </a:r>
            <a:endParaRPr/>
          </a:p>
        </p:txBody>
      </p:sp>
      <p:pic>
        <p:nvPicPr>
          <p:cNvPr id="332" name="Google Shape;332;p54"/>
          <p:cNvPicPr preferRelativeResize="0"/>
          <p:nvPr/>
        </p:nvPicPr>
        <p:blipFill>
          <a:blip r:embed="rId3">
            <a:alphaModFix/>
          </a:blip>
          <a:stretch>
            <a:fillRect/>
          </a:stretch>
        </p:blipFill>
        <p:spPr>
          <a:xfrm>
            <a:off x="3177975" y="1459762"/>
            <a:ext cx="3159391" cy="384412"/>
          </a:xfrm>
          <a:prstGeom prst="rect">
            <a:avLst/>
          </a:prstGeom>
          <a:noFill/>
          <a:ln>
            <a:noFill/>
          </a:ln>
        </p:spPr>
      </p:pic>
      <p:pic>
        <p:nvPicPr>
          <p:cNvPr id="333" name="Google Shape;333;p54"/>
          <p:cNvPicPr preferRelativeResize="0"/>
          <p:nvPr/>
        </p:nvPicPr>
        <p:blipFill>
          <a:blip r:embed="rId4">
            <a:alphaModFix/>
          </a:blip>
          <a:stretch>
            <a:fillRect/>
          </a:stretch>
        </p:blipFill>
        <p:spPr>
          <a:xfrm>
            <a:off x="5373374" y="2454800"/>
            <a:ext cx="3159400" cy="24725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Multiple Comparisons </a:t>
            </a:r>
            <a:endParaRPr/>
          </a:p>
        </p:txBody>
      </p:sp>
      <p:sp>
        <p:nvSpPr>
          <p:cNvPr id="339" name="Google Shape;339;p55"/>
          <p:cNvSpPr txBox="1"/>
          <p:nvPr>
            <p:ph idx="1" type="body"/>
          </p:nvPr>
        </p:nvSpPr>
        <p:spPr>
          <a:xfrm>
            <a:off x="311700" y="1181425"/>
            <a:ext cx="3416700" cy="33876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Difference between treatment groups 2 and 3 not significant</a:t>
            </a:r>
            <a:endParaRPr/>
          </a:p>
          <a:p>
            <a:pPr indent="-317500" lvl="0" marL="457200" rtl="0" algn="l">
              <a:spcBef>
                <a:spcPts val="800"/>
              </a:spcBef>
              <a:spcAft>
                <a:spcPts val="0"/>
              </a:spcAft>
              <a:buSzPts val="1400"/>
              <a:buChar char="▪"/>
            </a:pPr>
            <a:r>
              <a:rPr lang="en"/>
              <a:t>Difference between treatment groups 2 and 4 not significant</a:t>
            </a:r>
            <a:endParaRPr/>
          </a:p>
        </p:txBody>
      </p:sp>
      <p:pic>
        <p:nvPicPr>
          <p:cNvPr id="340" name="Google Shape;340;p55"/>
          <p:cNvPicPr preferRelativeResize="0"/>
          <p:nvPr/>
        </p:nvPicPr>
        <p:blipFill>
          <a:blip r:embed="rId3">
            <a:alphaModFix/>
          </a:blip>
          <a:stretch>
            <a:fillRect/>
          </a:stretch>
        </p:blipFill>
        <p:spPr>
          <a:xfrm>
            <a:off x="3728260" y="0"/>
            <a:ext cx="4655431"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ctrTitle"/>
          </p:nvPr>
        </p:nvSpPr>
        <p:spPr>
          <a:xfrm>
            <a:off x="311699" y="216100"/>
            <a:ext cx="8160000" cy="605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SzPts val="990"/>
              <a:buNone/>
            </a:pPr>
            <a:r>
              <a:rPr b="1" lang="en" sz="1779"/>
              <a:t>EFFECT OF SMOKING TYPE ON GLUCOSE LEVEL WITH AGE AS COVARIATE</a:t>
            </a:r>
            <a:endParaRPr b="1" sz="1779"/>
          </a:p>
        </p:txBody>
      </p:sp>
      <p:sp>
        <p:nvSpPr>
          <p:cNvPr id="346" name="Google Shape;346;p56"/>
          <p:cNvSpPr txBox="1"/>
          <p:nvPr/>
        </p:nvSpPr>
        <p:spPr>
          <a:xfrm>
            <a:off x="533075" y="922075"/>
            <a:ext cx="8160000" cy="357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600">
                <a:solidFill>
                  <a:schemeClr val="dk1"/>
                </a:solidFill>
              </a:rPr>
              <a:t>Null And Alternate Hypothesis for All Tests</a:t>
            </a:r>
            <a:endParaRPr sz="1200">
              <a:solidFill>
                <a:schemeClr val="dk1"/>
              </a:solidFill>
            </a:endParaRPr>
          </a:p>
          <a:p>
            <a:pPr indent="0" lvl="0" marL="0" rtl="0" algn="just">
              <a:lnSpc>
                <a:spcPct val="115000"/>
              </a:lnSpc>
              <a:spcBef>
                <a:spcPts val="1200"/>
              </a:spcBef>
              <a:spcAft>
                <a:spcPts val="0"/>
              </a:spcAft>
              <a:buNone/>
            </a:pPr>
            <a:r>
              <a:rPr lang="en" sz="1500">
                <a:solidFill>
                  <a:schemeClr val="dk1"/>
                </a:solidFill>
              </a:rPr>
              <a:t>For the omnibus F test, the null hypothesis is H0: µ1 = µ2 = µ3. It means the mean glucose level of individuals for all three treatment groups i.e smoking types(smokes,formerly smokes, never smokes) is equal after controlling for the effects of the covariate variable age. The alternate hypothesis is that at least one pair is significantly different i.e. For each post hoc test, there are 3 possible pairwise tests,</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µ1= µ2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µ2</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µ1= µ3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µ2= µ3 , Alternate Hypothesis: µ2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Introduction</a:t>
            </a:r>
            <a:endParaRPr/>
          </a:p>
        </p:txBody>
      </p:sp>
      <p:sp>
        <p:nvSpPr>
          <p:cNvPr id="164" name="Google Shape;164;p30"/>
          <p:cNvSpPr txBox="1"/>
          <p:nvPr>
            <p:ph idx="1" type="body"/>
          </p:nvPr>
        </p:nvSpPr>
        <p:spPr>
          <a:xfrm>
            <a:off x="1190725" y="3428100"/>
            <a:ext cx="7032900" cy="1278900"/>
          </a:xfrm>
          <a:prstGeom prst="rect">
            <a:avLst/>
          </a:prstGeom>
        </p:spPr>
        <p:txBody>
          <a:bodyPr anchorCtr="0" anchor="t" bIns="34275" lIns="68575" spcFirstLastPara="1" rIns="68575" wrap="square" tIns="34275">
            <a:normAutofit fontScale="62500" lnSpcReduction="10000"/>
          </a:bodyPr>
          <a:lstStyle/>
          <a:p>
            <a:pPr indent="-284484" lvl="0" marL="457200" rtl="0" algn="l">
              <a:lnSpc>
                <a:spcPct val="106999"/>
              </a:lnSpc>
              <a:spcBef>
                <a:spcPts val="1100"/>
              </a:spcBef>
              <a:spcAft>
                <a:spcPts val="0"/>
              </a:spcAft>
              <a:buClr>
                <a:schemeClr val="dk1"/>
              </a:buClr>
              <a:buSzPct val="100000"/>
              <a:buFont typeface="Calibri"/>
              <a:buChar char="▪"/>
            </a:pPr>
            <a:r>
              <a:rPr lang="en" sz="1408">
                <a:solidFill>
                  <a:schemeClr val="dk1"/>
                </a:solidFill>
                <a:latin typeface="Calibri"/>
                <a:ea typeface="Calibri"/>
                <a:cs typeface="Calibri"/>
                <a:sym typeface="Calibri"/>
              </a:rPr>
              <a:t>Treatment factors :smoking status, working type</a:t>
            </a:r>
            <a:endParaRPr sz="1408">
              <a:solidFill>
                <a:schemeClr val="dk1"/>
              </a:solidFill>
              <a:latin typeface="Calibri"/>
              <a:ea typeface="Calibri"/>
              <a:cs typeface="Calibri"/>
              <a:sym typeface="Calibri"/>
            </a:endParaRPr>
          </a:p>
          <a:p>
            <a:pPr indent="-284484" lvl="0" marL="457200" rtl="0" algn="l">
              <a:lnSpc>
                <a:spcPct val="106999"/>
              </a:lnSpc>
              <a:spcBef>
                <a:spcPts val="1100"/>
              </a:spcBef>
              <a:spcAft>
                <a:spcPts val="0"/>
              </a:spcAft>
              <a:buClr>
                <a:schemeClr val="dk1"/>
              </a:buClr>
              <a:buSzPct val="100000"/>
              <a:buFont typeface="Calibri"/>
              <a:buChar char="▪"/>
            </a:pPr>
            <a:r>
              <a:rPr lang="en" sz="1408">
                <a:solidFill>
                  <a:schemeClr val="dk1"/>
                </a:solidFill>
                <a:latin typeface="Calibri"/>
                <a:ea typeface="Calibri"/>
                <a:cs typeface="Calibri"/>
                <a:sym typeface="Calibri"/>
              </a:rPr>
              <a:t>Dependent variable: average glucose level</a:t>
            </a:r>
            <a:endParaRPr sz="1408">
              <a:solidFill>
                <a:schemeClr val="dk1"/>
              </a:solidFill>
              <a:latin typeface="Calibri"/>
              <a:ea typeface="Calibri"/>
              <a:cs typeface="Calibri"/>
              <a:sym typeface="Calibri"/>
            </a:endParaRPr>
          </a:p>
          <a:p>
            <a:pPr indent="-284484" lvl="0" marL="457200" rtl="0" algn="l">
              <a:lnSpc>
                <a:spcPct val="106999"/>
              </a:lnSpc>
              <a:spcBef>
                <a:spcPts val="1100"/>
              </a:spcBef>
              <a:spcAft>
                <a:spcPts val="0"/>
              </a:spcAft>
              <a:buClr>
                <a:schemeClr val="dk1"/>
              </a:buClr>
              <a:buSzPct val="100000"/>
              <a:buFont typeface="Calibri"/>
              <a:buChar char="▪"/>
            </a:pPr>
            <a:r>
              <a:rPr lang="en" sz="1408">
                <a:solidFill>
                  <a:schemeClr val="dk1"/>
                </a:solidFill>
                <a:latin typeface="Calibri"/>
                <a:ea typeface="Calibri"/>
                <a:cs typeface="Calibri"/>
                <a:sym typeface="Calibri"/>
              </a:rPr>
              <a:t>Blocking factor : bmi (less than 25, greater than 25 less than 30, greater than 30)</a:t>
            </a:r>
            <a:endParaRPr sz="1408">
              <a:solidFill>
                <a:schemeClr val="dk1"/>
              </a:solidFill>
              <a:latin typeface="Calibri"/>
              <a:ea typeface="Calibri"/>
              <a:cs typeface="Calibri"/>
              <a:sym typeface="Calibri"/>
            </a:endParaRPr>
          </a:p>
          <a:p>
            <a:pPr indent="-284484" lvl="0" marL="457200" rtl="0" algn="l">
              <a:lnSpc>
                <a:spcPct val="106999"/>
              </a:lnSpc>
              <a:spcBef>
                <a:spcPts val="1100"/>
              </a:spcBef>
              <a:spcAft>
                <a:spcPts val="0"/>
              </a:spcAft>
              <a:buClr>
                <a:schemeClr val="dk1"/>
              </a:buClr>
              <a:buSzPct val="100000"/>
              <a:buFont typeface="Calibri"/>
              <a:buChar char="▪"/>
            </a:pPr>
            <a:r>
              <a:rPr lang="en" sz="1408">
                <a:solidFill>
                  <a:schemeClr val="dk1"/>
                </a:solidFill>
                <a:latin typeface="Calibri"/>
                <a:ea typeface="Calibri"/>
                <a:cs typeface="Calibri"/>
                <a:sym typeface="Calibri"/>
              </a:rPr>
              <a:t>Covariate: age</a:t>
            </a:r>
            <a:endParaRPr sz="1408">
              <a:solidFill>
                <a:schemeClr val="dk1"/>
              </a:solidFill>
              <a:latin typeface="Calibri"/>
              <a:ea typeface="Calibri"/>
              <a:cs typeface="Calibri"/>
              <a:sym typeface="Calibri"/>
            </a:endParaRPr>
          </a:p>
          <a:p>
            <a:pPr indent="-284484" lvl="0" marL="457200" rtl="0" algn="l">
              <a:lnSpc>
                <a:spcPct val="106999"/>
              </a:lnSpc>
              <a:spcBef>
                <a:spcPts val="1100"/>
              </a:spcBef>
              <a:spcAft>
                <a:spcPts val="800"/>
              </a:spcAft>
              <a:buClr>
                <a:schemeClr val="dk1"/>
              </a:buClr>
              <a:buSzPct val="100000"/>
              <a:buFont typeface="Calibri"/>
              <a:buChar char="▪"/>
            </a:pPr>
            <a:r>
              <a:rPr lang="en" sz="1408">
                <a:solidFill>
                  <a:schemeClr val="dk1"/>
                </a:solidFill>
                <a:latin typeface="Calibri"/>
                <a:ea typeface="Calibri"/>
                <a:cs typeface="Calibri"/>
                <a:sym typeface="Calibri"/>
              </a:rPr>
              <a:t>We have decided 4 design methods to do our analysis for various variables.</a:t>
            </a:r>
            <a:endParaRPr/>
          </a:p>
        </p:txBody>
      </p:sp>
      <p:pic>
        <p:nvPicPr>
          <p:cNvPr id="165" name="Google Shape;165;p30"/>
          <p:cNvPicPr preferRelativeResize="0"/>
          <p:nvPr/>
        </p:nvPicPr>
        <p:blipFill>
          <a:blip r:embed="rId3">
            <a:alphaModFix/>
          </a:blip>
          <a:stretch>
            <a:fillRect/>
          </a:stretch>
        </p:blipFill>
        <p:spPr>
          <a:xfrm>
            <a:off x="1568750" y="1017725"/>
            <a:ext cx="6276849" cy="2304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ANOVA Analysis </a:t>
            </a:r>
            <a:endParaRPr b="1"/>
          </a:p>
        </p:txBody>
      </p:sp>
      <p:sp>
        <p:nvSpPr>
          <p:cNvPr id="352" name="Google Shape;352;p57"/>
          <p:cNvSpPr txBox="1"/>
          <p:nvPr>
            <p:ph idx="1" type="body"/>
          </p:nvPr>
        </p:nvSpPr>
        <p:spPr>
          <a:xfrm>
            <a:off x="311700" y="1167025"/>
            <a:ext cx="4716600" cy="37749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Clr>
                <a:schemeClr val="dk1"/>
              </a:buClr>
              <a:buSzPts val="1400"/>
              <a:buChar char="▪"/>
            </a:pPr>
            <a:r>
              <a:rPr lang="en" sz="1400">
                <a:solidFill>
                  <a:schemeClr val="dk1"/>
                </a:solidFill>
              </a:rPr>
              <a:t>A total of 2367 observations have been read with three treatment groups. </a:t>
            </a:r>
            <a:endParaRPr sz="1400">
              <a:solidFill>
                <a:schemeClr val="dk1"/>
              </a:solidFill>
            </a:endParaRPr>
          </a:p>
          <a:p>
            <a:pPr indent="-317500" lvl="0" marL="457200" rtl="0" algn="l">
              <a:spcBef>
                <a:spcPts val="800"/>
              </a:spcBef>
              <a:spcAft>
                <a:spcPts val="0"/>
              </a:spcAft>
              <a:buClr>
                <a:schemeClr val="dk1"/>
              </a:buClr>
              <a:buSzPts val="1400"/>
              <a:buChar char="▪"/>
            </a:pPr>
            <a:r>
              <a:rPr lang="en" sz="1400">
                <a:solidFill>
                  <a:schemeClr val="dk1"/>
                </a:solidFill>
              </a:rPr>
              <a:t>According to the Type III analysis, the following null hypothesis for treatment A i.e smoking type can not be rejected: H0: µ.1 = µ.2 = µ.3 : F = 6036.286/2452.814 = 2.46, p is 0.0856 means p &gt; 0.05 .</a:t>
            </a:r>
            <a:endParaRPr sz="1400">
              <a:solidFill>
                <a:schemeClr val="dk1"/>
              </a:solidFill>
            </a:endParaRPr>
          </a:p>
          <a:p>
            <a:pPr indent="-317500" lvl="0" marL="457200" rtl="0" algn="l">
              <a:spcBef>
                <a:spcPts val="800"/>
              </a:spcBef>
              <a:spcAft>
                <a:spcPts val="0"/>
              </a:spcAft>
              <a:buClr>
                <a:schemeClr val="dk1"/>
              </a:buClr>
              <a:buSzPts val="1400"/>
              <a:buChar char="▪"/>
            </a:pPr>
            <a:r>
              <a:rPr lang="en" sz="1400">
                <a:solidFill>
                  <a:schemeClr val="dk1"/>
                </a:solidFill>
              </a:rPr>
              <a:t>The model accounts for no significant amount of the variation in the experiment which is also evident by the small coefficient of determination, R square value of 0.2%. </a:t>
            </a:r>
            <a:endParaRPr sz="1400">
              <a:solidFill>
                <a:schemeClr val="dk1"/>
              </a:solidFill>
            </a:endParaRPr>
          </a:p>
          <a:p>
            <a:pPr indent="-317500" lvl="0" marL="457200" rtl="0" algn="l">
              <a:spcBef>
                <a:spcPts val="800"/>
              </a:spcBef>
              <a:spcAft>
                <a:spcPts val="0"/>
              </a:spcAft>
              <a:buClr>
                <a:schemeClr val="dk1"/>
              </a:buClr>
              <a:buSzPts val="1400"/>
              <a:buChar char="▪"/>
            </a:pPr>
            <a:r>
              <a:rPr lang="en" sz="1400">
                <a:solidFill>
                  <a:schemeClr val="dk1"/>
                </a:solidFill>
              </a:rPr>
              <a:t>It means that the model accounts for 0.2% of variation in the dependent variable which is not significant. </a:t>
            </a:r>
            <a:endParaRPr sz="1400">
              <a:solidFill>
                <a:schemeClr val="dk1"/>
              </a:solidFill>
            </a:endParaRPr>
          </a:p>
        </p:txBody>
      </p:sp>
      <p:pic>
        <p:nvPicPr>
          <p:cNvPr id="353" name="Google Shape;353;p57"/>
          <p:cNvPicPr preferRelativeResize="0"/>
          <p:nvPr/>
        </p:nvPicPr>
        <p:blipFill>
          <a:blip r:embed="rId3">
            <a:alphaModFix/>
          </a:blip>
          <a:stretch>
            <a:fillRect/>
          </a:stretch>
        </p:blipFill>
        <p:spPr>
          <a:xfrm>
            <a:off x="5028300" y="864449"/>
            <a:ext cx="4104425" cy="387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Covariate - Age</a:t>
            </a:r>
            <a:endParaRPr b="1"/>
          </a:p>
        </p:txBody>
      </p:sp>
      <p:sp>
        <p:nvSpPr>
          <p:cNvPr id="359" name="Google Shape;359;p58"/>
          <p:cNvSpPr txBox="1"/>
          <p:nvPr>
            <p:ph idx="1" type="body"/>
          </p:nvPr>
        </p:nvSpPr>
        <p:spPr>
          <a:xfrm>
            <a:off x="311700" y="1017725"/>
            <a:ext cx="4356300" cy="3551100"/>
          </a:xfrm>
          <a:prstGeom prst="rect">
            <a:avLst/>
          </a:prstGeom>
        </p:spPr>
        <p:txBody>
          <a:bodyPr anchorCtr="0" anchor="t" bIns="34275" lIns="68575" spcFirstLastPara="1" rIns="68575" wrap="square" tIns="34275">
            <a:normAutofit/>
          </a:bodyPr>
          <a:lstStyle/>
          <a:p>
            <a:pPr indent="-317500" lvl="0" marL="457200" rtl="0" algn="just">
              <a:spcBef>
                <a:spcPts val="1200"/>
              </a:spcBef>
              <a:spcAft>
                <a:spcPts val="0"/>
              </a:spcAft>
              <a:buClr>
                <a:schemeClr val="dk1"/>
              </a:buClr>
              <a:buSzPts val="1400"/>
              <a:buChar char="▪"/>
            </a:pPr>
            <a:r>
              <a:rPr lang="en" sz="1400">
                <a:solidFill>
                  <a:schemeClr val="dk1"/>
                </a:solidFill>
              </a:rPr>
              <a:t>The model accounts for a significant (p &lt; .001) amount of the variation in the experiment.</a:t>
            </a:r>
            <a:endParaRPr sz="1400">
              <a:solidFill>
                <a:schemeClr val="dk1"/>
              </a:solidFill>
            </a:endParaRPr>
          </a:p>
          <a:p>
            <a:pPr indent="-317500" lvl="0" marL="457200" rtl="0" algn="just">
              <a:spcBef>
                <a:spcPts val="1200"/>
              </a:spcBef>
              <a:spcAft>
                <a:spcPts val="0"/>
              </a:spcAft>
              <a:buClr>
                <a:schemeClr val="dk1"/>
              </a:buClr>
              <a:buSzPts val="1400"/>
              <a:buChar char="▪"/>
            </a:pPr>
            <a:r>
              <a:rPr lang="en" sz="1400">
                <a:solidFill>
                  <a:schemeClr val="dk1"/>
                </a:solidFill>
              </a:rPr>
              <a:t>The coefficient of determination, R-Square, indicates that 5.9 percent of the variance in the dependent variable, Y </a:t>
            </a:r>
            <a:r>
              <a:rPr lang="en"/>
              <a:t>glucose level</a:t>
            </a:r>
            <a:r>
              <a:rPr lang="en" sz="1400">
                <a:solidFill>
                  <a:schemeClr val="dk1"/>
                </a:solidFill>
              </a:rPr>
              <a:t>, is accounted for by the covariate, X i.e age. </a:t>
            </a:r>
            <a:endParaRPr sz="1400">
              <a:solidFill>
                <a:schemeClr val="dk1"/>
              </a:solidFill>
            </a:endParaRPr>
          </a:p>
          <a:p>
            <a:pPr indent="-317500" lvl="0" marL="457200" rtl="0" algn="just">
              <a:spcBef>
                <a:spcPts val="1200"/>
              </a:spcBef>
              <a:spcAft>
                <a:spcPts val="0"/>
              </a:spcAft>
              <a:buClr>
                <a:schemeClr val="dk1"/>
              </a:buClr>
              <a:buSzPts val="1400"/>
              <a:buChar char="▪"/>
            </a:pPr>
            <a:r>
              <a:rPr lang="en" sz="1400">
                <a:solidFill>
                  <a:schemeClr val="dk1"/>
                </a:solidFill>
              </a:rPr>
              <a:t>These results suggest that X (age) is a useful covariate. The equation for predicting Y from X is </a:t>
            </a:r>
            <a:endParaRPr sz="1400">
              <a:solidFill>
                <a:schemeClr val="dk1"/>
              </a:solidFill>
            </a:endParaRPr>
          </a:p>
          <a:p>
            <a:pPr indent="0" lvl="0" marL="0" rtl="0" algn="ctr">
              <a:spcBef>
                <a:spcPts val="1200"/>
              </a:spcBef>
              <a:spcAft>
                <a:spcPts val="0"/>
              </a:spcAft>
              <a:buClr>
                <a:schemeClr val="dk1"/>
              </a:buClr>
              <a:buSzPts val="1100"/>
              <a:buFont typeface="Arial"/>
              <a:buNone/>
            </a:pPr>
            <a:r>
              <a:rPr b="1" lang="en" sz="1400">
                <a:solidFill>
                  <a:schemeClr val="dk1"/>
                </a:solidFill>
              </a:rPr>
              <a:t>Y = 77.399+ 0.655X.</a:t>
            </a:r>
            <a:endParaRPr b="1" sz="1400"/>
          </a:p>
        </p:txBody>
      </p:sp>
      <p:pic>
        <p:nvPicPr>
          <p:cNvPr id="360" name="Google Shape;360;p58"/>
          <p:cNvPicPr preferRelativeResize="0"/>
          <p:nvPr/>
        </p:nvPicPr>
        <p:blipFill>
          <a:blip r:embed="rId3">
            <a:alphaModFix/>
          </a:blip>
          <a:stretch>
            <a:fillRect/>
          </a:stretch>
        </p:blipFill>
        <p:spPr>
          <a:xfrm>
            <a:off x="4572000" y="147638"/>
            <a:ext cx="4143375" cy="4848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Regression Analysis</a:t>
            </a:r>
            <a:endParaRPr b="1"/>
          </a:p>
        </p:txBody>
      </p:sp>
      <p:sp>
        <p:nvSpPr>
          <p:cNvPr id="366" name="Google Shape;366;p5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600">
                <a:solidFill>
                  <a:schemeClr val="dk1"/>
                </a:solidFill>
              </a:rPr>
              <a:t>For treatment group 1 i.e, formerly smokers, the equation for predicting glucose level Y from covariate X is </a:t>
            </a:r>
            <a:endParaRPr sz="1600">
              <a:solidFill>
                <a:schemeClr val="dk1"/>
              </a:solidFill>
            </a:endParaRPr>
          </a:p>
          <a:p>
            <a:pPr indent="0" lvl="0" marL="0" rtl="0" algn="ctr">
              <a:spcBef>
                <a:spcPts val="800"/>
              </a:spcBef>
              <a:spcAft>
                <a:spcPts val="0"/>
              </a:spcAft>
              <a:buNone/>
            </a:pPr>
            <a:r>
              <a:rPr b="1" i="1" lang="en" sz="1600">
                <a:solidFill>
                  <a:schemeClr val="dk1"/>
                </a:solidFill>
              </a:rPr>
              <a:t>y= 71.79 + 0.75x</a:t>
            </a:r>
            <a:endParaRPr b="1" i="1" sz="1600">
              <a:solidFill>
                <a:schemeClr val="dk1"/>
              </a:solidFill>
            </a:endParaRPr>
          </a:p>
          <a:p>
            <a:pPr indent="0" lvl="0" marL="0" rtl="0" algn="just">
              <a:spcBef>
                <a:spcPts val="800"/>
              </a:spcBef>
              <a:spcAft>
                <a:spcPts val="0"/>
              </a:spcAft>
              <a:buNone/>
            </a:pPr>
            <a:r>
              <a:rPr lang="en" sz="1600">
                <a:solidFill>
                  <a:schemeClr val="dk1"/>
                </a:solidFill>
              </a:rPr>
              <a:t>For treatment group 2, people who never smoked, the equation for predicting glucose level Y from covariate X can be derived from the intercept and x estimates shown below. </a:t>
            </a:r>
            <a:endParaRPr sz="1600">
              <a:solidFill>
                <a:schemeClr val="dk1"/>
              </a:solidFill>
            </a:endParaRPr>
          </a:p>
          <a:p>
            <a:pPr indent="0" lvl="0" marL="0" rtl="0" algn="ctr">
              <a:spcBef>
                <a:spcPts val="800"/>
              </a:spcBef>
              <a:spcAft>
                <a:spcPts val="0"/>
              </a:spcAft>
              <a:buNone/>
            </a:pPr>
            <a:r>
              <a:rPr b="1" i="1" lang="en" sz="1600">
                <a:solidFill>
                  <a:schemeClr val="dk1"/>
                </a:solidFill>
              </a:rPr>
              <a:t>y= 79.98 + 0.63x</a:t>
            </a:r>
            <a:endParaRPr b="1" i="1" sz="1600">
              <a:solidFill>
                <a:schemeClr val="dk1"/>
              </a:solidFill>
            </a:endParaRPr>
          </a:p>
          <a:p>
            <a:pPr indent="0" lvl="0" marL="0" rtl="0" algn="just">
              <a:spcBef>
                <a:spcPts val="800"/>
              </a:spcBef>
              <a:spcAft>
                <a:spcPts val="0"/>
              </a:spcAft>
              <a:buNone/>
            </a:pPr>
            <a:r>
              <a:rPr lang="en" sz="1600">
                <a:solidFill>
                  <a:schemeClr val="dk1"/>
                </a:solidFill>
              </a:rPr>
              <a:t>For treatment group 3, people who smoke, the equation for predicting glucose level Y from covariate X can be derived from the intercept and x estimates shown below. </a:t>
            </a:r>
            <a:endParaRPr sz="1600">
              <a:solidFill>
                <a:schemeClr val="dk1"/>
              </a:solidFill>
            </a:endParaRPr>
          </a:p>
          <a:p>
            <a:pPr indent="0" lvl="0" marL="0" rtl="0" algn="ctr">
              <a:spcBef>
                <a:spcPts val="800"/>
              </a:spcBef>
              <a:spcAft>
                <a:spcPts val="0"/>
              </a:spcAft>
              <a:buNone/>
            </a:pPr>
            <a:r>
              <a:rPr b="1" i="1" lang="en" sz="1600">
                <a:solidFill>
                  <a:schemeClr val="dk1"/>
                </a:solidFill>
              </a:rPr>
              <a:t>y= 80.696 + 0.58x</a:t>
            </a:r>
            <a:endParaRPr b="1" i="1" sz="1600">
              <a:solidFill>
                <a:schemeClr val="dk1"/>
              </a:solidFill>
            </a:endParaRPr>
          </a:p>
          <a:p>
            <a:pPr indent="0" lvl="0" marL="0" rtl="0" algn="ctr">
              <a:spcBef>
                <a:spcPts val="800"/>
              </a:spcBef>
              <a:spcAft>
                <a:spcPts val="0"/>
              </a:spcAft>
              <a:buClr>
                <a:schemeClr val="dk1"/>
              </a:buClr>
              <a:buSzPts val="1100"/>
              <a:buFont typeface="Arial"/>
              <a:buNone/>
            </a:pPr>
            <a:r>
              <a:t/>
            </a:r>
            <a:endParaRPr b="1" i="1"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just">
              <a:lnSpc>
                <a:spcPct val="115000"/>
              </a:lnSpc>
              <a:spcBef>
                <a:spcPts val="1200"/>
              </a:spcBef>
              <a:spcAft>
                <a:spcPts val="0"/>
              </a:spcAft>
              <a:buClr>
                <a:schemeClr val="dk1"/>
              </a:buClr>
              <a:buSzPct val="44000"/>
              <a:buFont typeface="Arial"/>
              <a:buNone/>
            </a:pPr>
            <a:r>
              <a:rPr b="1" lang="en" sz="2500"/>
              <a:t>Tenability of Assumptions</a:t>
            </a:r>
            <a:endParaRPr sz="4200"/>
          </a:p>
          <a:p>
            <a:pPr indent="0" lvl="0" marL="0" rtl="0" algn="l">
              <a:spcBef>
                <a:spcPts val="1200"/>
              </a:spcBef>
              <a:spcAft>
                <a:spcPts val="0"/>
              </a:spcAft>
              <a:buNone/>
            </a:pPr>
            <a:r>
              <a:t/>
            </a:r>
            <a:endParaRPr/>
          </a:p>
        </p:txBody>
      </p:sp>
      <p:sp>
        <p:nvSpPr>
          <p:cNvPr id="372" name="Google Shape;372;p6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just">
              <a:spcBef>
                <a:spcPts val="1200"/>
              </a:spcBef>
              <a:spcAft>
                <a:spcPts val="0"/>
              </a:spcAft>
              <a:buClr>
                <a:schemeClr val="dk1"/>
              </a:buClr>
              <a:buSzPts val="1100"/>
              <a:buFont typeface="Arial"/>
              <a:buNone/>
            </a:pPr>
            <a:r>
              <a:rPr lang="en" sz="1700">
                <a:solidFill>
                  <a:schemeClr val="dk1"/>
                </a:solidFill>
              </a:rPr>
              <a:t>One of the assumptions of analysis of covariance is homogeneity of the within-groups population regression coefficients: H0: βw1 = βw2 = βw3. The three sample regression coefficients shown next are similar and consistent with the homogeneity assumption:</a:t>
            </a:r>
            <a:endParaRPr sz="1700">
              <a:solidFill>
                <a:schemeClr val="dk1"/>
              </a:solidFill>
            </a:endParaRPr>
          </a:p>
          <a:p>
            <a:pPr indent="0" lvl="0" marL="0" rtl="0" algn="ctr">
              <a:spcBef>
                <a:spcPts val="1200"/>
              </a:spcBef>
              <a:spcAft>
                <a:spcPts val="0"/>
              </a:spcAft>
              <a:buClr>
                <a:schemeClr val="dk1"/>
              </a:buClr>
              <a:buSzPts val="1100"/>
              <a:buFont typeface="Arial"/>
              <a:buNone/>
            </a:pPr>
            <a:r>
              <a:rPr lang="en" sz="1700">
                <a:solidFill>
                  <a:schemeClr val="dk1"/>
                </a:solidFill>
              </a:rPr>
              <a:t>βw1=0.75</a:t>
            </a:r>
            <a:endParaRPr sz="1700">
              <a:solidFill>
                <a:schemeClr val="dk1"/>
              </a:solidFill>
            </a:endParaRPr>
          </a:p>
          <a:p>
            <a:pPr indent="0" lvl="0" marL="0" rtl="0" algn="ctr">
              <a:spcBef>
                <a:spcPts val="1200"/>
              </a:spcBef>
              <a:spcAft>
                <a:spcPts val="0"/>
              </a:spcAft>
              <a:buClr>
                <a:schemeClr val="dk1"/>
              </a:buClr>
              <a:buSzPts val="1100"/>
              <a:buFont typeface="Arial"/>
              <a:buNone/>
            </a:pPr>
            <a:r>
              <a:rPr lang="en" sz="1700">
                <a:solidFill>
                  <a:schemeClr val="dk1"/>
                </a:solidFill>
              </a:rPr>
              <a:t>βw2=0.63</a:t>
            </a:r>
            <a:endParaRPr sz="1700">
              <a:solidFill>
                <a:schemeClr val="dk1"/>
              </a:solidFill>
            </a:endParaRPr>
          </a:p>
          <a:p>
            <a:pPr indent="0" lvl="0" marL="0" rtl="0" algn="ctr">
              <a:spcBef>
                <a:spcPts val="1200"/>
              </a:spcBef>
              <a:spcAft>
                <a:spcPts val="0"/>
              </a:spcAft>
              <a:buClr>
                <a:schemeClr val="dk1"/>
              </a:buClr>
              <a:buSzPts val="1100"/>
              <a:buFont typeface="Arial"/>
              <a:buNone/>
            </a:pPr>
            <a:r>
              <a:rPr lang="en" sz="1700">
                <a:solidFill>
                  <a:schemeClr val="dk1"/>
                </a:solidFill>
              </a:rPr>
              <a:t>βw3=0.58</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Tenability of Assumptions</a:t>
            </a:r>
            <a:endParaRPr/>
          </a:p>
        </p:txBody>
      </p:sp>
      <p:sp>
        <p:nvSpPr>
          <p:cNvPr id="378" name="Google Shape;378;p6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17500" lvl="0" marL="457200" rtl="0" algn="just">
              <a:spcBef>
                <a:spcPts val="800"/>
              </a:spcBef>
              <a:spcAft>
                <a:spcPts val="0"/>
              </a:spcAft>
              <a:buClr>
                <a:schemeClr val="dk1"/>
              </a:buClr>
              <a:buSzPts val="1400"/>
              <a:buChar char="▪"/>
            </a:pPr>
            <a:r>
              <a:rPr lang="en" sz="1400">
                <a:solidFill>
                  <a:schemeClr val="dk1"/>
                </a:solidFill>
                <a:highlight>
                  <a:srgbClr val="FFFFFF"/>
                </a:highlight>
              </a:rPr>
              <a:t>This model assumes that the slopes relating glucose levels to age are parallel for all treatment groups i.e smoking types.</a:t>
            </a:r>
            <a:endParaRPr sz="1400">
              <a:solidFill>
                <a:schemeClr val="dk1"/>
              </a:solidFill>
              <a:highlight>
                <a:srgbClr val="FFFFFF"/>
              </a:highlight>
            </a:endParaRPr>
          </a:p>
          <a:p>
            <a:pPr indent="-317500" lvl="0" marL="457200" rtl="0" algn="just">
              <a:spcBef>
                <a:spcPts val="800"/>
              </a:spcBef>
              <a:spcAft>
                <a:spcPts val="0"/>
              </a:spcAft>
              <a:buSzPts val="1400"/>
              <a:buChar char="▪"/>
            </a:pPr>
            <a:r>
              <a:rPr lang="en" sz="1400">
                <a:solidFill>
                  <a:schemeClr val="dk1"/>
                </a:solidFill>
                <a:highlight>
                  <a:srgbClr val="FFFFFF"/>
                </a:highlight>
              </a:rPr>
              <a:t>We check this assumption by including the class-by-covariate interaction, </a:t>
            </a:r>
            <a:r>
              <a:rPr i="1" lang="en" sz="1400">
                <a:solidFill>
                  <a:srgbClr val="188038"/>
                </a:solidFill>
                <a:highlight>
                  <a:srgbClr val="FFFFFF"/>
                </a:highlight>
              </a:rPr>
              <a:t>SmokingType</a:t>
            </a:r>
            <a:r>
              <a:rPr lang="en" sz="1400">
                <a:solidFill>
                  <a:schemeClr val="dk1"/>
                </a:solidFill>
                <a:highlight>
                  <a:srgbClr val="FFFFFF"/>
                </a:highlight>
              </a:rPr>
              <a:t>*</a:t>
            </a:r>
            <a:r>
              <a:rPr i="1" lang="en" sz="1400">
                <a:solidFill>
                  <a:srgbClr val="188038"/>
                </a:solidFill>
                <a:highlight>
                  <a:srgbClr val="FFFFFF"/>
                </a:highlight>
              </a:rPr>
              <a:t>Age</a:t>
            </a:r>
            <a:r>
              <a:rPr lang="en" sz="1400">
                <a:solidFill>
                  <a:schemeClr val="dk1"/>
                </a:solidFill>
                <a:highlight>
                  <a:srgbClr val="FFFFFF"/>
                </a:highlight>
              </a:rPr>
              <a:t>, in the model and examining the ANOVA test for the significance of this effect. </a:t>
            </a:r>
            <a:endParaRPr sz="1400">
              <a:solidFill>
                <a:schemeClr val="dk1"/>
              </a:solidFill>
              <a:highlight>
                <a:srgbClr val="FFFFFF"/>
              </a:highlight>
            </a:endParaRPr>
          </a:p>
          <a:p>
            <a:pPr indent="-317500" lvl="0" marL="457200" rtl="0" algn="just">
              <a:spcBef>
                <a:spcPts val="1200"/>
              </a:spcBef>
              <a:spcAft>
                <a:spcPts val="0"/>
              </a:spcAft>
              <a:buClr>
                <a:schemeClr val="dk1"/>
              </a:buClr>
              <a:buSzPts val="1400"/>
              <a:buChar char="▪"/>
            </a:pPr>
            <a:r>
              <a:rPr lang="en" sz="1400">
                <a:solidFill>
                  <a:schemeClr val="dk1"/>
                </a:solidFill>
              </a:rPr>
              <a:t>The X × A interaction is not significant: F = 0.82, p = 0.4400 Hence, the homogeneity assumption is tenable.</a:t>
            </a:r>
            <a:endParaRPr sz="1400"/>
          </a:p>
        </p:txBody>
      </p:sp>
      <p:pic>
        <p:nvPicPr>
          <p:cNvPr id="379" name="Google Shape;379;p61"/>
          <p:cNvPicPr preferRelativeResize="0"/>
          <p:nvPr/>
        </p:nvPicPr>
        <p:blipFill rotWithShape="1">
          <a:blip r:embed="rId3">
            <a:alphaModFix/>
          </a:blip>
          <a:srcRect b="0" l="0" r="0" t="72803"/>
          <a:stretch/>
        </p:blipFill>
        <p:spPr>
          <a:xfrm>
            <a:off x="1494150" y="2924750"/>
            <a:ext cx="6704200" cy="2031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311700" y="31537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ANCOVA</a:t>
            </a:r>
            <a:endParaRPr b="1"/>
          </a:p>
        </p:txBody>
      </p:sp>
      <p:sp>
        <p:nvSpPr>
          <p:cNvPr id="385" name="Google Shape;385;p62"/>
          <p:cNvSpPr txBox="1"/>
          <p:nvPr>
            <p:ph idx="1" type="body"/>
          </p:nvPr>
        </p:nvSpPr>
        <p:spPr>
          <a:xfrm>
            <a:off x="124425" y="888075"/>
            <a:ext cx="3607200" cy="4192500"/>
          </a:xfrm>
          <a:prstGeom prst="rect">
            <a:avLst/>
          </a:prstGeom>
        </p:spPr>
        <p:txBody>
          <a:bodyPr anchorCtr="0" anchor="t" bIns="34275" lIns="68575" spcFirstLastPara="1" rIns="68575" wrap="square" tIns="34275">
            <a:noAutofit/>
          </a:bodyPr>
          <a:lstStyle/>
          <a:p>
            <a:pPr indent="-323850" lvl="0" marL="457200" rtl="0" algn="just">
              <a:spcBef>
                <a:spcPts val="1200"/>
              </a:spcBef>
              <a:spcAft>
                <a:spcPts val="0"/>
              </a:spcAft>
              <a:buClr>
                <a:schemeClr val="dk1"/>
              </a:buClr>
              <a:buSzPts val="1500"/>
              <a:buChar char="▪"/>
            </a:pPr>
            <a:r>
              <a:rPr lang="en" sz="1500">
                <a:solidFill>
                  <a:schemeClr val="dk1"/>
                </a:solidFill>
              </a:rPr>
              <a:t>There is evidence that the smoking types do not have a significant effect on the dependent variable glucose level and becomes </a:t>
            </a:r>
            <a:r>
              <a:rPr b="1" lang="en" sz="1500">
                <a:solidFill>
                  <a:schemeClr val="dk1"/>
                </a:solidFill>
              </a:rPr>
              <a:t>more insi</a:t>
            </a:r>
            <a:r>
              <a:rPr b="1" lang="en" sz="1500"/>
              <a:t>g</a:t>
            </a:r>
            <a:r>
              <a:rPr b="1" lang="en" sz="1500">
                <a:solidFill>
                  <a:schemeClr val="dk1"/>
                </a:solidFill>
              </a:rPr>
              <a:t>nificant</a:t>
            </a:r>
            <a:r>
              <a:rPr lang="en" sz="1500">
                <a:solidFill>
                  <a:schemeClr val="dk1"/>
                </a:solidFill>
              </a:rPr>
              <a:t> after accounting for the influence of the covariate age.</a:t>
            </a:r>
            <a:endParaRPr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However, the covariate does have a significant effect on the dependent variable glucose level</a:t>
            </a:r>
            <a:endParaRPr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This result indicates that the treatment (smoking type) was not effective in changing the outcome variable i.e glucose level, but the covariate has a significant impact on the glucose level of individuals, and thus, its effect needs to be controlled for in the analysis. </a:t>
            </a:r>
            <a:endParaRPr sz="1500"/>
          </a:p>
        </p:txBody>
      </p:sp>
      <p:pic>
        <p:nvPicPr>
          <p:cNvPr id="386" name="Google Shape;386;p62"/>
          <p:cNvPicPr preferRelativeResize="0"/>
          <p:nvPr/>
        </p:nvPicPr>
        <p:blipFill rotWithShape="1">
          <a:blip r:embed="rId3">
            <a:alphaModFix/>
          </a:blip>
          <a:srcRect b="0" l="0" r="0" t="78707"/>
          <a:stretch/>
        </p:blipFill>
        <p:spPr>
          <a:xfrm>
            <a:off x="4238625" y="2435075"/>
            <a:ext cx="4905375" cy="10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 Of Means before and After Adjusting Covariate</a:t>
            </a:r>
            <a:endParaRPr b="1"/>
          </a:p>
        </p:txBody>
      </p:sp>
      <p:sp>
        <p:nvSpPr>
          <p:cNvPr id="392" name="Google Shape;392;p6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200"/>
              </a:spcBef>
              <a:spcAft>
                <a:spcPts val="0"/>
              </a:spcAft>
              <a:buNone/>
            </a:pPr>
            <a:r>
              <a:rPr lang="en" sz="1600">
                <a:solidFill>
                  <a:schemeClr val="dk1"/>
                </a:solidFill>
              </a:rPr>
              <a:t>When the means are adjusted for the covariate, the difference among the arithmetic achievement means for the four job types become negligible.</a:t>
            </a:r>
            <a:endParaRPr sz="1600">
              <a:solidFill>
                <a:schemeClr val="dk1"/>
              </a:solidFill>
            </a:endParaRPr>
          </a:p>
          <a:p>
            <a:pPr indent="-330200" lvl="0" marL="457200" rtl="0" algn="l">
              <a:spcBef>
                <a:spcPts val="1200"/>
              </a:spcBef>
              <a:spcAft>
                <a:spcPts val="0"/>
              </a:spcAft>
              <a:buSzPts val="1600"/>
              <a:buChar char="▪"/>
            </a:pPr>
            <a:r>
              <a:rPr lang="en" sz="1600"/>
              <a:t>Glucose level for children is lowest and self employed individuals is highest before accounting for the covariate age.</a:t>
            </a:r>
            <a:endParaRPr sz="1600"/>
          </a:p>
          <a:p>
            <a:pPr indent="-330200" lvl="0" marL="457200" rtl="0" algn="l">
              <a:spcBef>
                <a:spcPts val="0"/>
              </a:spcBef>
              <a:spcAft>
                <a:spcPts val="0"/>
              </a:spcAft>
              <a:buSzPts val="1600"/>
              <a:buChar char="▪"/>
            </a:pPr>
            <a:r>
              <a:rPr lang="en" sz="1600"/>
              <a:t>After including the covariate age, self employed individuals have lowest and children have the highest glucose level</a:t>
            </a:r>
            <a:endParaRPr sz="1600"/>
          </a:p>
          <a:p>
            <a:pPr indent="0" lvl="0" marL="0" rtl="0" algn="l">
              <a:spcBef>
                <a:spcPts val="1200"/>
              </a:spcBef>
              <a:spcAft>
                <a:spcPts val="0"/>
              </a:spcAft>
              <a:buNone/>
            </a:pPr>
            <a:r>
              <a:rPr lang="en" sz="1600">
                <a:solidFill>
                  <a:schemeClr val="dk1"/>
                </a:solidFill>
              </a:rPr>
              <a:t> </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0"/>
              </a:spcAft>
              <a:buNone/>
            </a:pPr>
            <a:r>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 Of Means before and After Adjusting Covariate</a:t>
            </a:r>
            <a:endParaRPr b="1"/>
          </a:p>
        </p:txBody>
      </p:sp>
      <p:sp>
        <p:nvSpPr>
          <p:cNvPr id="398" name="Google Shape;398;p64"/>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200"/>
              </a:spcBef>
              <a:spcAft>
                <a:spcPts val="0"/>
              </a:spcAft>
              <a:buNone/>
            </a:pPr>
            <a:r>
              <a:rPr lang="en" sz="1600"/>
              <a:t>The difference between the means decreases and almost becomes </a:t>
            </a:r>
            <a:r>
              <a:rPr lang="en" sz="1600"/>
              <a:t>negligible</a:t>
            </a:r>
            <a:r>
              <a:rPr lang="en" sz="1600"/>
              <a:t> after adjusting for the covariate. The results are consistent with the omnibus F test. Since the means are equal, there is no need to perform multiple comparison tests</a:t>
            </a:r>
            <a:endParaRPr sz="1600"/>
          </a:p>
          <a:p>
            <a:pPr indent="0" lvl="0" marL="0" rtl="0" algn="l">
              <a:spcBef>
                <a:spcPts val="1200"/>
              </a:spcBef>
              <a:spcAft>
                <a:spcPts val="0"/>
              </a:spcAft>
              <a:buNone/>
            </a:pPr>
            <a:r>
              <a:rPr lang="en" sz="1600">
                <a:solidFill>
                  <a:schemeClr val="dk1"/>
                </a:solidFill>
              </a:rPr>
              <a:t> </a:t>
            </a:r>
            <a:endParaRPr sz="16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endParaRPr>
          </a:p>
          <a:p>
            <a:pPr indent="0" lvl="0" marL="0" rtl="0" algn="l">
              <a:spcBef>
                <a:spcPts val="800"/>
              </a:spcBef>
              <a:spcAft>
                <a:spcPts val="0"/>
              </a:spcAft>
              <a:buNone/>
            </a:pPr>
            <a:r>
              <a:t/>
            </a:r>
            <a:endParaRPr b="1"/>
          </a:p>
        </p:txBody>
      </p:sp>
      <p:pic>
        <p:nvPicPr>
          <p:cNvPr id="399" name="Google Shape;399;p64"/>
          <p:cNvPicPr preferRelativeResize="0"/>
          <p:nvPr/>
        </p:nvPicPr>
        <p:blipFill>
          <a:blip r:embed="rId3">
            <a:alphaModFix/>
          </a:blip>
          <a:stretch>
            <a:fillRect/>
          </a:stretch>
        </p:blipFill>
        <p:spPr>
          <a:xfrm>
            <a:off x="375900" y="1948612"/>
            <a:ext cx="4554450" cy="1824125"/>
          </a:xfrm>
          <a:prstGeom prst="rect">
            <a:avLst/>
          </a:prstGeom>
          <a:noFill/>
          <a:ln>
            <a:noFill/>
          </a:ln>
        </p:spPr>
      </p:pic>
      <p:pic>
        <p:nvPicPr>
          <p:cNvPr id="400" name="Google Shape;400;p64"/>
          <p:cNvPicPr preferRelativeResize="0"/>
          <p:nvPr/>
        </p:nvPicPr>
        <p:blipFill>
          <a:blip r:embed="rId4">
            <a:alphaModFix/>
          </a:blip>
          <a:stretch>
            <a:fillRect/>
          </a:stretch>
        </p:blipFill>
        <p:spPr>
          <a:xfrm>
            <a:off x="5193175" y="2942100"/>
            <a:ext cx="3950825" cy="20189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Results</a:t>
            </a:r>
            <a:endParaRPr/>
          </a:p>
        </p:txBody>
      </p:sp>
      <p:sp>
        <p:nvSpPr>
          <p:cNvPr id="406" name="Google Shape;406;p65"/>
          <p:cNvSpPr txBox="1"/>
          <p:nvPr>
            <p:ph idx="1" type="body"/>
          </p:nvPr>
        </p:nvSpPr>
        <p:spPr>
          <a:xfrm>
            <a:off x="63225" y="1152475"/>
            <a:ext cx="8520600" cy="3416400"/>
          </a:xfrm>
          <a:prstGeom prst="rect">
            <a:avLst/>
          </a:prstGeom>
        </p:spPr>
        <p:txBody>
          <a:bodyPr anchorCtr="0" anchor="t" bIns="34275" lIns="68575" spcFirstLastPara="1" rIns="68575" wrap="square" tIns="34275">
            <a:normAutofit/>
          </a:bodyPr>
          <a:lstStyle/>
          <a:p>
            <a:pPr indent="-304800" lvl="0" marL="457200" rtl="0" algn="just">
              <a:lnSpc>
                <a:spcPct val="11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For treatment factor work type, work type becomes significant even after accounting for the covariate age, hence age is a useful covariate.</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When the means are adjusted for the covariate age, the difference among the mean glucose level slightly increases. The p value before and after accounting for covariate is &lt;0.0001. The results are significant with the significant F test of the omnibus null hypothesis. </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There is a significant difference between glucose levels of individuals with government jobs and children (gov job vs children), children and self employed individuals (children vs self employed individuals). </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glucose level for children is lowest and self employed individuals are highest before accounting for the covariate age. After including the covariate age, self employed individuals have lowest and children have the highest glucose level. </a:t>
            </a:r>
            <a:endParaRPr sz="1200">
              <a:solidFill>
                <a:srgbClr val="000000"/>
              </a:solidFill>
              <a:latin typeface="Arial"/>
              <a:ea typeface="Arial"/>
              <a:cs typeface="Arial"/>
              <a:sym typeface="Arial"/>
            </a:endParaRPr>
          </a:p>
          <a:p>
            <a:pPr indent="-304800" lvl="0" marL="457200" rtl="0" algn="just">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treatment factor smoking type becomes more insignificant after including the covariate age. The difference between the means of three smoking types decreases and almost becomes negligible after adjusting for the covariate. The results are consistent with the omnibus F test as the p value becomes greater after adjusting for covariate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6"/>
          <p:cNvSpPr txBox="1"/>
          <p:nvPr>
            <p:ph type="title"/>
          </p:nvPr>
        </p:nvSpPr>
        <p:spPr>
          <a:xfrm>
            <a:off x="171900" y="1492650"/>
            <a:ext cx="8520600" cy="10791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4000"/>
              <a:t>Randomised Block Design</a:t>
            </a:r>
            <a:endParaRPr sz="4000"/>
          </a:p>
        </p:txBody>
      </p:sp>
      <p:sp>
        <p:nvSpPr>
          <p:cNvPr id="412" name="Google Shape;412;p66"/>
          <p:cNvSpPr txBox="1"/>
          <p:nvPr/>
        </p:nvSpPr>
        <p:spPr>
          <a:xfrm>
            <a:off x="3026800" y="2525725"/>
            <a:ext cx="319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Blocking Variable - BMI Levels </a:t>
            </a:r>
            <a:endParaRPr/>
          </a:p>
        </p:txBody>
      </p:sp>
      <p:sp>
        <p:nvSpPr>
          <p:cNvPr id="413" name="Google Shape;413;p66"/>
          <p:cNvSpPr txBox="1"/>
          <p:nvPr/>
        </p:nvSpPr>
        <p:spPr>
          <a:xfrm>
            <a:off x="4987950" y="2967800"/>
            <a:ext cx="30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171900" y="1492650"/>
            <a:ext cx="8520600" cy="10791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4000"/>
              <a:t>Completely Randomized Design</a:t>
            </a:r>
            <a:endParaRPr sz="4000"/>
          </a:p>
        </p:txBody>
      </p:sp>
      <p:sp>
        <p:nvSpPr>
          <p:cNvPr id="171" name="Google Shape;171;p31"/>
          <p:cNvSpPr txBox="1"/>
          <p:nvPr/>
        </p:nvSpPr>
        <p:spPr>
          <a:xfrm>
            <a:off x="3026800" y="2525725"/>
            <a:ext cx="319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a:t>
            </a:r>
            <a:r>
              <a:rPr lang="en">
                <a:solidFill>
                  <a:schemeClr val="dk1"/>
                </a:solidFill>
              </a:rPr>
              <a:t>Treatment Factors - </a:t>
            </a:r>
            <a:r>
              <a:rPr lang="en"/>
              <a:t>Smoking Status </a:t>
            </a:r>
            <a:endParaRPr/>
          </a:p>
        </p:txBody>
      </p:sp>
      <p:sp>
        <p:nvSpPr>
          <p:cNvPr id="172" name="Google Shape;172;p31"/>
          <p:cNvSpPr txBox="1"/>
          <p:nvPr/>
        </p:nvSpPr>
        <p:spPr>
          <a:xfrm>
            <a:off x="4987950" y="2967800"/>
            <a:ext cx="30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for Random Block Design Experiment</a:t>
            </a:r>
            <a:endParaRPr/>
          </a:p>
        </p:txBody>
      </p:sp>
      <p:sp>
        <p:nvSpPr>
          <p:cNvPr id="419" name="Google Shape;419;p6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20" name="Google Shape;420;p67"/>
          <p:cNvPicPr preferRelativeResize="0"/>
          <p:nvPr/>
        </p:nvPicPr>
        <p:blipFill>
          <a:blip r:embed="rId3">
            <a:alphaModFix/>
          </a:blip>
          <a:stretch>
            <a:fillRect/>
          </a:stretch>
        </p:blipFill>
        <p:spPr>
          <a:xfrm>
            <a:off x="454883" y="1152475"/>
            <a:ext cx="5375343" cy="34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194800"/>
            <a:ext cx="8520600" cy="8229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RBD 1 - </a:t>
            </a:r>
            <a:endParaRPr/>
          </a:p>
          <a:p>
            <a:pPr indent="0" lvl="0" marL="0" rtl="0" algn="l">
              <a:spcBef>
                <a:spcPts val="0"/>
              </a:spcBef>
              <a:spcAft>
                <a:spcPts val="0"/>
              </a:spcAft>
              <a:buNone/>
            </a:pPr>
            <a:r>
              <a:rPr lang="en"/>
              <a:t>Blocking variable - BMI on Glucose with Smoke status</a:t>
            </a:r>
            <a:endParaRPr/>
          </a:p>
        </p:txBody>
      </p:sp>
      <p:sp>
        <p:nvSpPr>
          <p:cNvPr id="426" name="Google Shape;426;p68"/>
          <p:cNvSpPr txBox="1"/>
          <p:nvPr>
            <p:ph idx="1" type="body"/>
          </p:nvPr>
        </p:nvSpPr>
        <p:spPr>
          <a:xfrm>
            <a:off x="311700" y="1152475"/>
            <a:ext cx="4042500" cy="37632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a:t>Dependent Factor: </a:t>
            </a:r>
            <a:r>
              <a:rPr b="1" lang="en"/>
              <a:t>Glucose Level</a:t>
            </a:r>
            <a:endParaRPr b="1"/>
          </a:p>
          <a:p>
            <a:pPr indent="0" lvl="0" marL="0" rtl="0" algn="l">
              <a:spcBef>
                <a:spcPts val="800"/>
              </a:spcBef>
              <a:spcAft>
                <a:spcPts val="0"/>
              </a:spcAft>
              <a:buNone/>
            </a:pPr>
            <a:r>
              <a:rPr lang="en"/>
              <a:t>Treatment Factor : </a:t>
            </a:r>
            <a:r>
              <a:rPr b="1" lang="en"/>
              <a:t>Smoke status </a:t>
            </a:r>
            <a:endParaRPr b="1"/>
          </a:p>
          <a:p>
            <a:pPr indent="-317500" lvl="0" marL="457200" rtl="0" algn="l">
              <a:spcBef>
                <a:spcPts val="800"/>
              </a:spcBef>
              <a:spcAft>
                <a:spcPts val="0"/>
              </a:spcAft>
              <a:buSzPts val="1400"/>
              <a:buChar char="-"/>
            </a:pPr>
            <a:r>
              <a:rPr lang="en"/>
              <a:t>Smokes</a:t>
            </a:r>
            <a:endParaRPr/>
          </a:p>
          <a:p>
            <a:pPr indent="-317500" lvl="0" marL="457200" rtl="0" algn="l">
              <a:spcBef>
                <a:spcPts val="800"/>
              </a:spcBef>
              <a:spcAft>
                <a:spcPts val="0"/>
              </a:spcAft>
              <a:buSzPts val="1400"/>
              <a:buChar char="-"/>
            </a:pPr>
            <a:r>
              <a:rPr lang="en"/>
              <a:t>Formerly Smoked</a:t>
            </a:r>
            <a:endParaRPr/>
          </a:p>
          <a:p>
            <a:pPr indent="-317500" lvl="0" marL="457200" rtl="0" algn="l">
              <a:spcBef>
                <a:spcPts val="800"/>
              </a:spcBef>
              <a:spcAft>
                <a:spcPts val="0"/>
              </a:spcAft>
              <a:buSzPts val="1400"/>
              <a:buChar char="-"/>
            </a:pPr>
            <a:r>
              <a:rPr lang="en"/>
              <a:t>Never Smoked</a:t>
            </a:r>
            <a:endParaRPr/>
          </a:p>
          <a:p>
            <a:pPr indent="0" lvl="0" marL="0" rtl="0" algn="l">
              <a:spcBef>
                <a:spcPts val="800"/>
              </a:spcBef>
              <a:spcAft>
                <a:spcPts val="0"/>
              </a:spcAft>
              <a:buNone/>
            </a:pPr>
            <a:r>
              <a:rPr lang="en"/>
              <a:t>Blocking Factor : </a:t>
            </a:r>
            <a:r>
              <a:rPr b="1" lang="en"/>
              <a:t>BMI Level</a:t>
            </a:r>
            <a:r>
              <a:rPr lang="en"/>
              <a:t>—</a:t>
            </a:r>
            <a:endParaRPr/>
          </a:p>
          <a:p>
            <a:pPr indent="-317500" lvl="0" marL="457200" rtl="0" algn="l">
              <a:spcBef>
                <a:spcPts val="800"/>
              </a:spcBef>
              <a:spcAft>
                <a:spcPts val="0"/>
              </a:spcAft>
              <a:buSzPts val="1400"/>
              <a:buChar char="-"/>
            </a:pPr>
            <a:r>
              <a:rPr lang="en"/>
              <a:t>bmi1 : range(15 to 30)</a:t>
            </a:r>
            <a:endParaRPr/>
          </a:p>
          <a:p>
            <a:pPr indent="-317500" lvl="0" marL="457200" rtl="0" algn="l">
              <a:spcBef>
                <a:spcPts val="800"/>
              </a:spcBef>
              <a:spcAft>
                <a:spcPts val="0"/>
              </a:spcAft>
              <a:buSzPts val="1400"/>
              <a:buChar char="-"/>
            </a:pPr>
            <a:r>
              <a:rPr lang="en"/>
              <a:t>b</a:t>
            </a:r>
            <a:r>
              <a:rPr lang="en"/>
              <a:t>mi2 : </a:t>
            </a:r>
            <a:r>
              <a:rPr lang="en"/>
              <a:t>range(30 to 45)</a:t>
            </a:r>
            <a:endParaRPr/>
          </a:p>
          <a:p>
            <a:pPr indent="-317500" lvl="0" marL="457200" rtl="0" algn="l">
              <a:spcBef>
                <a:spcPts val="800"/>
              </a:spcBef>
              <a:spcAft>
                <a:spcPts val="0"/>
              </a:spcAft>
              <a:buSzPts val="1400"/>
              <a:buChar char="-"/>
            </a:pPr>
            <a:r>
              <a:rPr lang="en"/>
              <a:t>bmi3 : range(45 to 60)</a:t>
            </a:r>
            <a:endParaRPr/>
          </a:p>
          <a:p>
            <a:pPr indent="0" lvl="0" marL="0" rtl="0" algn="l">
              <a:spcBef>
                <a:spcPts val="800"/>
              </a:spcBef>
              <a:spcAft>
                <a:spcPts val="0"/>
              </a:spcAft>
              <a:buNone/>
            </a:pPr>
            <a:r>
              <a:rPr lang="en"/>
              <a:t>Dataset : </a:t>
            </a:r>
            <a:endParaRPr/>
          </a:p>
          <a:p>
            <a:pPr indent="0" lvl="0" marL="0" rtl="0" algn="l">
              <a:spcBef>
                <a:spcPts val="800"/>
              </a:spcBef>
              <a:spcAft>
                <a:spcPts val="0"/>
              </a:spcAft>
              <a:buNone/>
            </a:pPr>
            <a:r>
              <a:rPr lang="en"/>
              <a:t>Homogeneous</a:t>
            </a:r>
            <a:r>
              <a:rPr lang="en"/>
              <a:t> experimental units for each of </a:t>
            </a:r>
            <a:endParaRPr/>
          </a:p>
          <a:p>
            <a:pPr indent="0" lvl="0" marL="0" rtl="0" algn="l">
              <a:spcBef>
                <a:spcPts val="800"/>
              </a:spcBef>
              <a:spcAft>
                <a:spcPts val="0"/>
              </a:spcAft>
              <a:buNone/>
            </a:pPr>
            <a:r>
              <a:rPr lang="en"/>
              <a:t>the Treatment factors and blocking variable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427" name="Google Shape;427;p68"/>
          <p:cNvPicPr preferRelativeResize="0"/>
          <p:nvPr/>
        </p:nvPicPr>
        <p:blipFill>
          <a:blip r:embed="rId3">
            <a:alphaModFix/>
          </a:blip>
          <a:stretch>
            <a:fillRect/>
          </a:stretch>
        </p:blipFill>
        <p:spPr>
          <a:xfrm>
            <a:off x="4084675" y="1328850"/>
            <a:ext cx="4669725" cy="2886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Result : Means Procedure</a:t>
            </a:r>
            <a:endParaRPr/>
          </a:p>
        </p:txBody>
      </p:sp>
      <p:sp>
        <p:nvSpPr>
          <p:cNvPr id="433" name="Google Shape;433;p6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t>
            </a:r>
            <a:r>
              <a:rPr lang="en"/>
              <a:t> For 66 observations std deviation </a:t>
            </a:r>
            <a:endParaRPr/>
          </a:p>
          <a:p>
            <a:pPr indent="457200" lvl="0" marL="0" rtl="0" algn="l">
              <a:spcBef>
                <a:spcPts val="800"/>
              </a:spcBef>
              <a:spcAft>
                <a:spcPts val="0"/>
              </a:spcAft>
              <a:buNone/>
            </a:pPr>
            <a:r>
              <a:rPr lang="en"/>
              <a:t>- 59.06 </a:t>
            </a:r>
            <a:br>
              <a:rPr lang="en"/>
            </a:br>
            <a:r>
              <a:rPr lang="en"/>
              <a:t>	- 56.63</a:t>
            </a:r>
            <a:br>
              <a:rPr lang="en"/>
            </a:br>
            <a:r>
              <a:rPr lang="en"/>
              <a:t>	- 60.51</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a:t>
            </a:r>
            <a:endParaRPr/>
          </a:p>
        </p:txBody>
      </p:sp>
      <p:pic>
        <p:nvPicPr>
          <p:cNvPr id="434" name="Google Shape;434;p69"/>
          <p:cNvPicPr preferRelativeResize="0"/>
          <p:nvPr/>
        </p:nvPicPr>
        <p:blipFill>
          <a:blip r:embed="rId3">
            <a:alphaModFix/>
          </a:blip>
          <a:stretch>
            <a:fillRect/>
          </a:stretch>
        </p:blipFill>
        <p:spPr>
          <a:xfrm>
            <a:off x="5115667" y="1017725"/>
            <a:ext cx="3398109"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ANOVA Analysis</a:t>
            </a:r>
            <a:endParaRPr/>
          </a:p>
        </p:txBody>
      </p:sp>
      <p:sp>
        <p:nvSpPr>
          <p:cNvPr id="440" name="Google Shape;440;p70"/>
          <p:cNvSpPr txBox="1"/>
          <p:nvPr>
            <p:ph idx="1" type="body"/>
          </p:nvPr>
        </p:nvSpPr>
        <p:spPr>
          <a:xfrm>
            <a:off x="311700" y="1017725"/>
            <a:ext cx="4730700" cy="3914400"/>
          </a:xfrm>
          <a:prstGeom prst="rect">
            <a:avLst/>
          </a:prstGeom>
        </p:spPr>
        <p:txBody>
          <a:bodyPr anchorCtr="0" anchor="t" bIns="34275" lIns="68575" spcFirstLastPara="1" rIns="68575" wrap="square" tIns="34275">
            <a:normAutofit fontScale="47500" lnSpcReduction="10000"/>
          </a:bodyPr>
          <a:lstStyle/>
          <a:p>
            <a:pPr indent="0" lvl="0" marL="0" rtl="0" algn="l">
              <a:spcBef>
                <a:spcPts val="800"/>
              </a:spcBef>
              <a:spcAft>
                <a:spcPts val="0"/>
              </a:spcAft>
              <a:buNone/>
            </a:pPr>
            <a:r>
              <a:rPr lang="en" sz="2450"/>
              <a:t>Initial Model run P value - 0.0150 &lt; 0.05 which is significant </a:t>
            </a:r>
            <a:br>
              <a:rPr lang="en" sz="2450"/>
            </a:br>
            <a:r>
              <a:rPr lang="en" sz="2450"/>
              <a:t>hence  we can reject the Null hypothesis</a:t>
            </a:r>
            <a:endParaRPr sz="2450"/>
          </a:p>
          <a:p>
            <a:pPr indent="-302498" lvl="1" marL="914400" rtl="0" algn="l">
              <a:spcBef>
                <a:spcPts val="400"/>
              </a:spcBef>
              <a:spcAft>
                <a:spcPts val="0"/>
              </a:spcAft>
              <a:buSzPct val="100000"/>
              <a:buChar char="-"/>
            </a:pPr>
            <a:r>
              <a:rPr lang="en" sz="2450"/>
              <a:t>Without considering the block levels</a:t>
            </a:r>
            <a:endParaRPr sz="2450"/>
          </a:p>
          <a:p>
            <a:pPr indent="-302498" lvl="1" marL="914400" rtl="0" algn="l">
              <a:spcBef>
                <a:spcPts val="400"/>
              </a:spcBef>
              <a:spcAft>
                <a:spcPts val="0"/>
              </a:spcAft>
              <a:buSzPct val="100000"/>
              <a:buChar char="-"/>
            </a:pPr>
            <a:r>
              <a:rPr lang="en" sz="2450"/>
              <a:t>Treatment levels Smoking status </a:t>
            </a:r>
            <a:endParaRPr sz="2450"/>
          </a:p>
          <a:p>
            <a:pPr indent="0" lvl="0" marL="0" rtl="0" algn="l">
              <a:spcBef>
                <a:spcPts val="800"/>
              </a:spcBef>
              <a:spcAft>
                <a:spcPts val="0"/>
              </a:spcAft>
              <a:buNone/>
            </a:pPr>
            <a:r>
              <a:rPr lang="en" sz="3050"/>
              <a:t>On Analysing Treatment factor by Type III SS - </a:t>
            </a:r>
            <a:endParaRPr sz="3050"/>
          </a:p>
          <a:p>
            <a:pPr indent="0" lvl="0" marL="0" rtl="0" algn="l">
              <a:spcBef>
                <a:spcPts val="800"/>
              </a:spcBef>
              <a:spcAft>
                <a:spcPts val="0"/>
              </a:spcAft>
              <a:buNone/>
            </a:pPr>
            <a:r>
              <a:rPr lang="en" sz="2500"/>
              <a:t>Examine difference between variable - </a:t>
            </a:r>
            <a:r>
              <a:rPr b="1" lang="en" sz="2500"/>
              <a:t>Smoke Status -</a:t>
            </a:r>
            <a:endParaRPr b="1" sz="2500"/>
          </a:p>
          <a:p>
            <a:pPr indent="-304006" lvl="0" marL="457200" rtl="0" algn="l">
              <a:spcBef>
                <a:spcPts val="800"/>
              </a:spcBef>
              <a:spcAft>
                <a:spcPts val="0"/>
              </a:spcAft>
              <a:buSzPct val="100000"/>
              <a:buChar char="-"/>
            </a:pPr>
            <a:r>
              <a:rPr lang="en" sz="2500"/>
              <a:t>H0: </a:t>
            </a:r>
            <a:r>
              <a:rPr lang="en" sz="2500">
                <a:solidFill>
                  <a:schemeClr val="dk1"/>
                </a:solidFill>
                <a:latin typeface="Calibri"/>
                <a:ea typeface="Calibri"/>
                <a:cs typeface="Calibri"/>
                <a:sym typeface="Calibri"/>
              </a:rPr>
              <a:t>µ1 = µ2 = µ3 </a:t>
            </a:r>
            <a:r>
              <a:rPr lang="en" sz="2500">
                <a:latin typeface="Calibri"/>
                <a:ea typeface="Calibri"/>
                <a:cs typeface="Calibri"/>
                <a:sym typeface="Calibri"/>
              </a:rPr>
              <a:t>	</a:t>
            </a:r>
            <a:r>
              <a:rPr lang="en" sz="2500">
                <a:solidFill>
                  <a:schemeClr val="dk1"/>
                </a:solidFill>
                <a:latin typeface="Calibri"/>
                <a:ea typeface="Calibri"/>
                <a:cs typeface="Calibri"/>
                <a:sym typeface="Calibri"/>
              </a:rPr>
              <a:t>vs 	</a:t>
            </a:r>
            <a:r>
              <a:rPr lang="en" sz="2500"/>
              <a:t>H1: Not  all equal  for alpha =0.05</a:t>
            </a:r>
            <a:endParaRPr sz="2500"/>
          </a:p>
          <a:p>
            <a:pPr indent="-304006" lvl="0" marL="457200" rtl="0" algn="l">
              <a:spcBef>
                <a:spcPts val="800"/>
              </a:spcBef>
              <a:spcAft>
                <a:spcPts val="0"/>
              </a:spcAft>
              <a:buSzPct val="100000"/>
              <a:buChar char="-"/>
            </a:pPr>
            <a:r>
              <a:rPr lang="en" sz="2500"/>
              <a:t>Having F-value = 0.26</a:t>
            </a:r>
            <a:endParaRPr sz="2500"/>
          </a:p>
          <a:p>
            <a:pPr indent="-304006" lvl="0" marL="457200" rtl="0" algn="l">
              <a:spcBef>
                <a:spcPts val="800"/>
              </a:spcBef>
              <a:spcAft>
                <a:spcPts val="0"/>
              </a:spcAft>
              <a:buSzPct val="100000"/>
              <a:buChar char="-"/>
            </a:pPr>
            <a:r>
              <a:rPr lang="en" sz="2500"/>
              <a:t>P-value = 0.7721 &gt;  alpha  that indicates smoke status has not significant effect and we Do Not Reject the null hypothesis saying Smoke status has no significant impact on the Glucose levels</a:t>
            </a:r>
            <a:endParaRPr sz="2500"/>
          </a:p>
          <a:p>
            <a:pPr indent="0" lvl="0" marL="0" rtl="0" algn="l">
              <a:spcBef>
                <a:spcPts val="800"/>
              </a:spcBef>
              <a:spcAft>
                <a:spcPts val="0"/>
              </a:spcAft>
              <a:buNone/>
            </a:pPr>
            <a:r>
              <a:rPr lang="en" sz="2500"/>
              <a:t>Also, Examining difference between blocking factor - </a:t>
            </a:r>
            <a:r>
              <a:rPr b="1" lang="en" sz="2500"/>
              <a:t>BMI levels </a:t>
            </a:r>
            <a:r>
              <a:rPr lang="en" sz="2500"/>
              <a:t>-</a:t>
            </a:r>
            <a:endParaRPr sz="2500"/>
          </a:p>
          <a:p>
            <a:pPr indent="-304006" lvl="0" marL="457200" rtl="0" algn="l">
              <a:spcBef>
                <a:spcPts val="800"/>
              </a:spcBef>
              <a:spcAft>
                <a:spcPts val="0"/>
              </a:spcAft>
              <a:buSzPct val="100000"/>
              <a:buChar char="-"/>
            </a:pPr>
            <a:r>
              <a:rPr lang="en" sz="2500"/>
              <a:t>H0: </a:t>
            </a:r>
            <a:r>
              <a:rPr lang="en" sz="2500">
                <a:solidFill>
                  <a:schemeClr val="dk1"/>
                </a:solidFill>
                <a:latin typeface="Calibri"/>
                <a:ea typeface="Calibri"/>
                <a:cs typeface="Calibri"/>
                <a:sym typeface="Calibri"/>
              </a:rPr>
              <a:t>µ1 = µ2 = µ3 	vs 	</a:t>
            </a:r>
            <a:r>
              <a:rPr lang="en" sz="2500"/>
              <a:t>H1: Not  all equal  for alpha =0.5</a:t>
            </a:r>
            <a:endParaRPr sz="2500"/>
          </a:p>
          <a:p>
            <a:pPr indent="-304006" lvl="0" marL="457200" rtl="0" algn="l">
              <a:spcBef>
                <a:spcPts val="800"/>
              </a:spcBef>
              <a:spcAft>
                <a:spcPts val="0"/>
              </a:spcAft>
              <a:buSzPct val="100000"/>
              <a:buChar char="-"/>
            </a:pPr>
            <a:r>
              <a:rPr lang="en" sz="2500"/>
              <a:t>Having F-value = 6.08</a:t>
            </a:r>
            <a:endParaRPr sz="2500"/>
          </a:p>
          <a:p>
            <a:pPr indent="-304006" lvl="0" marL="457200" rtl="0" algn="l">
              <a:spcBef>
                <a:spcPts val="800"/>
              </a:spcBef>
              <a:spcAft>
                <a:spcPts val="0"/>
              </a:spcAft>
              <a:buSzPct val="100000"/>
              <a:buChar char="-"/>
            </a:pPr>
            <a:r>
              <a:rPr lang="en" sz="2500"/>
              <a:t>P-value = 0.0027  &lt;  alpha  that indicates bmi level means are not significantly different and the bmi level is significant and we do Reject the null hypothesis  saying BMI level  has significant impact on the Glucose level</a:t>
            </a:r>
            <a:endParaRPr/>
          </a:p>
        </p:txBody>
      </p:sp>
      <p:pic>
        <p:nvPicPr>
          <p:cNvPr id="441" name="Google Shape;441;p70"/>
          <p:cNvPicPr preferRelativeResize="0"/>
          <p:nvPr/>
        </p:nvPicPr>
        <p:blipFill>
          <a:blip r:embed="rId3">
            <a:alphaModFix/>
          </a:blip>
          <a:stretch>
            <a:fillRect/>
          </a:stretch>
        </p:blipFill>
        <p:spPr>
          <a:xfrm>
            <a:off x="5106750" y="649400"/>
            <a:ext cx="3897475" cy="4016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Analysis with charts</a:t>
            </a:r>
            <a:endParaRPr/>
          </a:p>
        </p:txBody>
      </p:sp>
      <p:sp>
        <p:nvSpPr>
          <p:cNvPr id="447" name="Google Shape;447;p7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48" name="Google Shape;448;p71"/>
          <p:cNvPicPr preferRelativeResize="0"/>
          <p:nvPr/>
        </p:nvPicPr>
        <p:blipFill>
          <a:blip r:embed="rId3">
            <a:alphaModFix/>
          </a:blip>
          <a:stretch>
            <a:fillRect/>
          </a:stretch>
        </p:blipFill>
        <p:spPr>
          <a:xfrm>
            <a:off x="74525" y="1125225"/>
            <a:ext cx="4363401" cy="3416400"/>
          </a:xfrm>
          <a:prstGeom prst="rect">
            <a:avLst/>
          </a:prstGeom>
          <a:noFill/>
          <a:ln>
            <a:noFill/>
          </a:ln>
        </p:spPr>
      </p:pic>
      <p:pic>
        <p:nvPicPr>
          <p:cNvPr id="449" name="Google Shape;449;p71"/>
          <p:cNvPicPr preferRelativeResize="0"/>
          <p:nvPr/>
        </p:nvPicPr>
        <p:blipFill>
          <a:blip r:embed="rId4">
            <a:alphaModFix/>
          </a:blip>
          <a:stretch>
            <a:fillRect/>
          </a:stretch>
        </p:blipFill>
        <p:spPr>
          <a:xfrm>
            <a:off x="4624925" y="1125225"/>
            <a:ext cx="4363402" cy="34709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Post Hoc analysis </a:t>
            </a:r>
            <a:endParaRPr/>
          </a:p>
        </p:txBody>
      </p:sp>
      <p:sp>
        <p:nvSpPr>
          <p:cNvPr id="455" name="Google Shape;455;p7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56" name="Google Shape;456;p72"/>
          <p:cNvPicPr preferRelativeResize="0"/>
          <p:nvPr/>
        </p:nvPicPr>
        <p:blipFill>
          <a:blip r:embed="rId3">
            <a:alphaModFix/>
          </a:blip>
          <a:stretch>
            <a:fillRect/>
          </a:stretch>
        </p:blipFill>
        <p:spPr>
          <a:xfrm>
            <a:off x="768750" y="967300"/>
            <a:ext cx="2871574" cy="4176199"/>
          </a:xfrm>
          <a:prstGeom prst="rect">
            <a:avLst/>
          </a:prstGeom>
          <a:noFill/>
          <a:ln>
            <a:noFill/>
          </a:ln>
        </p:spPr>
      </p:pic>
      <p:pic>
        <p:nvPicPr>
          <p:cNvPr id="457" name="Google Shape;457;p72"/>
          <p:cNvPicPr preferRelativeResize="0"/>
          <p:nvPr/>
        </p:nvPicPr>
        <p:blipFill>
          <a:blip r:embed="rId4">
            <a:alphaModFix/>
          </a:blip>
          <a:stretch>
            <a:fillRect/>
          </a:stretch>
        </p:blipFill>
        <p:spPr>
          <a:xfrm>
            <a:off x="4202375" y="714225"/>
            <a:ext cx="3195156" cy="4429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Test for Normality </a:t>
            </a:r>
            <a:endParaRPr/>
          </a:p>
        </p:txBody>
      </p:sp>
      <p:sp>
        <p:nvSpPr>
          <p:cNvPr id="463" name="Google Shape;463;p7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64" name="Google Shape;464;p73"/>
          <p:cNvPicPr preferRelativeResize="0"/>
          <p:nvPr/>
        </p:nvPicPr>
        <p:blipFill>
          <a:blip r:embed="rId3">
            <a:alphaModFix/>
          </a:blip>
          <a:stretch>
            <a:fillRect/>
          </a:stretch>
        </p:blipFill>
        <p:spPr>
          <a:xfrm>
            <a:off x="497695" y="946050"/>
            <a:ext cx="2221624" cy="3756576"/>
          </a:xfrm>
          <a:prstGeom prst="rect">
            <a:avLst/>
          </a:prstGeom>
          <a:noFill/>
          <a:ln>
            <a:noFill/>
          </a:ln>
        </p:spPr>
      </p:pic>
      <p:pic>
        <p:nvPicPr>
          <p:cNvPr id="465" name="Google Shape;465;p73"/>
          <p:cNvPicPr preferRelativeResize="0"/>
          <p:nvPr/>
        </p:nvPicPr>
        <p:blipFill>
          <a:blip r:embed="rId4">
            <a:alphaModFix/>
          </a:blip>
          <a:stretch>
            <a:fillRect/>
          </a:stretch>
        </p:blipFill>
        <p:spPr>
          <a:xfrm>
            <a:off x="3341932" y="946050"/>
            <a:ext cx="2275317" cy="3756575"/>
          </a:xfrm>
          <a:prstGeom prst="rect">
            <a:avLst/>
          </a:prstGeom>
          <a:noFill/>
          <a:ln>
            <a:noFill/>
          </a:ln>
        </p:spPr>
      </p:pic>
      <p:pic>
        <p:nvPicPr>
          <p:cNvPr id="466" name="Google Shape;466;p73"/>
          <p:cNvPicPr preferRelativeResize="0"/>
          <p:nvPr/>
        </p:nvPicPr>
        <p:blipFill>
          <a:blip r:embed="rId5">
            <a:alphaModFix/>
          </a:blip>
          <a:stretch>
            <a:fillRect/>
          </a:stretch>
        </p:blipFill>
        <p:spPr>
          <a:xfrm>
            <a:off x="6051126" y="982388"/>
            <a:ext cx="2141824" cy="375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311700" y="194800"/>
            <a:ext cx="8520600" cy="8229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RBD 2 - </a:t>
            </a:r>
            <a:endParaRPr/>
          </a:p>
          <a:p>
            <a:pPr indent="0" lvl="0" marL="0" rtl="0" algn="l">
              <a:spcBef>
                <a:spcPts val="0"/>
              </a:spcBef>
              <a:spcAft>
                <a:spcPts val="0"/>
              </a:spcAft>
              <a:buNone/>
            </a:pPr>
            <a:r>
              <a:rPr lang="en"/>
              <a:t>Blocking variable - BMI on Glucose with Work Type</a:t>
            </a:r>
            <a:endParaRPr/>
          </a:p>
        </p:txBody>
      </p:sp>
      <p:sp>
        <p:nvSpPr>
          <p:cNvPr id="472" name="Google Shape;472;p74"/>
          <p:cNvSpPr txBox="1"/>
          <p:nvPr>
            <p:ph idx="1" type="body"/>
          </p:nvPr>
        </p:nvSpPr>
        <p:spPr>
          <a:xfrm>
            <a:off x="311700" y="1152475"/>
            <a:ext cx="4042500" cy="37632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a:t>Dependent Factor: </a:t>
            </a:r>
            <a:r>
              <a:rPr b="1" lang="en"/>
              <a:t>Glucose Level</a:t>
            </a:r>
            <a:endParaRPr b="1"/>
          </a:p>
          <a:p>
            <a:pPr indent="0" lvl="0" marL="0" rtl="0" algn="l">
              <a:spcBef>
                <a:spcPts val="800"/>
              </a:spcBef>
              <a:spcAft>
                <a:spcPts val="0"/>
              </a:spcAft>
              <a:buNone/>
            </a:pPr>
            <a:r>
              <a:rPr lang="en"/>
              <a:t>Treatment Factor : </a:t>
            </a:r>
            <a:r>
              <a:rPr b="1" lang="en"/>
              <a:t>Work Type</a:t>
            </a:r>
            <a:r>
              <a:rPr b="1" lang="en"/>
              <a:t> </a:t>
            </a:r>
            <a:endParaRPr b="1"/>
          </a:p>
          <a:p>
            <a:pPr indent="-317500" lvl="0" marL="457200" rtl="0" algn="l">
              <a:spcBef>
                <a:spcPts val="800"/>
              </a:spcBef>
              <a:spcAft>
                <a:spcPts val="0"/>
              </a:spcAft>
              <a:buSzPts val="1400"/>
              <a:buChar char="-"/>
            </a:pPr>
            <a:r>
              <a:rPr lang="en"/>
              <a:t>Private</a:t>
            </a:r>
            <a:endParaRPr/>
          </a:p>
          <a:p>
            <a:pPr indent="-317500" lvl="0" marL="457200" rtl="0" algn="l">
              <a:spcBef>
                <a:spcPts val="800"/>
              </a:spcBef>
              <a:spcAft>
                <a:spcPts val="0"/>
              </a:spcAft>
              <a:buSzPts val="1400"/>
              <a:buChar char="-"/>
            </a:pPr>
            <a:r>
              <a:rPr lang="en"/>
              <a:t>Government Job</a:t>
            </a:r>
            <a:endParaRPr/>
          </a:p>
          <a:p>
            <a:pPr indent="-317500" lvl="0" marL="457200" rtl="0" algn="l">
              <a:spcBef>
                <a:spcPts val="800"/>
              </a:spcBef>
              <a:spcAft>
                <a:spcPts val="0"/>
              </a:spcAft>
              <a:buSzPts val="1400"/>
              <a:buChar char="-"/>
            </a:pPr>
            <a:r>
              <a:rPr lang="en"/>
              <a:t>Self Employed</a:t>
            </a:r>
            <a:endParaRPr/>
          </a:p>
          <a:p>
            <a:pPr indent="0" lvl="0" marL="0" rtl="0" algn="l">
              <a:spcBef>
                <a:spcPts val="800"/>
              </a:spcBef>
              <a:spcAft>
                <a:spcPts val="0"/>
              </a:spcAft>
              <a:buNone/>
            </a:pPr>
            <a:r>
              <a:rPr lang="en"/>
              <a:t>Blocking Factor : </a:t>
            </a:r>
            <a:r>
              <a:rPr b="1" lang="en"/>
              <a:t>BMI Level</a:t>
            </a:r>
            <a:r>
              <a:rPr lang="en"/>
              <a:t>—</a:t>
            </a:r>
            <a:endParaRPr/>
          </a:p>
          <a:p>
            <a:pPr indent="-317500" lvl="0" marL="457200" rtl="0" algn="l">
              <a:spcBef>
                <a:spcPts val="800"/>
              </a:spcBef>
              <a:spcAft>
                <a:spcPts val="0"/>
              </a:spcAft>
              <a:buSzPts val="1400"/>
              <a:buChar char="-"/>
            </a:pPr>
            <a:r>
              <a:rPr lang="en"/>
              <a:t>bmi1 : range(15 to 30)</a:t>
            </a:r>
            <a:endParaRPr/>
          </a:p>
          <a:p>
            <a:pPr indent="-317500" lvl="0" marL="457200" rtl="0" algn="l">
              <a:spcBef>
                <a:spcPts val="800"/>
              </a:spcBef>
              <a:spcAft>
                <a:spcPts val="0"/>
              </a:spcAft>
              <a:buSzPts val="1400"/>
              <a:buChar char="-"/>
            </a:pPr>
            <a:r>
              <a:rPr lang="en"/>
              <a:t>bmi2 : range(30 to 45)</a:t>
            </a:r>
            <a:endParaRPr/>
          </a:p>
          <a:p>
            <a:pPr indent="-317500" lvl="0" marL="457200" rtl="0" algn="l">
              <a:spcBef>
                <a:spcPts val="800"/>
              </a:spcBef>
              <a:spcAft>
                <a:spcPts val="0"/>
              </a:spcAft>
              <a:buSzPts val="1400"/>
              <a:buChar char="-"/>
            </a:pPr>
            <a:r>
              <a:rPr lang="en"/>
              <a:t>bmi3 : range(45 to 60)</a:t>
            </a:r>
            <a:endParaRPr/>
          </a:p>
          <a:p>
            <a:pPr indent="0" lvl="0" marL="0" rtl="0" algn="l">
              <a:spcBef>
                <a:spcPts val="800"/>
              </a:spcBef>
              <a:spcAft>
                <a:spcPts val="0"/>
              </a:spcAft>
              <a:buNone/>
            </a:pPr>
            <a:r>
              <a:rPr lang="en"/>
              <a:t>Dataset : </a:t>
            </a:r>
            <a:endParaRPr/>
          </a:p>
          <a:p>
            <a:pPr indent="0" lvl="0" marL="0" rtl="0" algn="l">
              <a:spcBef>
                <a:spcPts val="800"/>
              </a:spcBef>
              <a:spcAft>
                <a:spcPts val="0"/>
              </a:spcAft>
              <a:buNone/>
            </a:pPr>
            <a:r>
              <a:rPr lang="en"/>
              <a:t>Homogeneous experimental units for each of </a:t>
            </a:r>
            <a:endParaRPr/>
          </a:p>
          <a:p>
            <a:pPr indent="0" lvl="0" marL="0" rtl="0" algn="l">
              <a:spcBef>
                <a:spcPts val="800"/>
              </a:spcBef>
              <a:spcAft>
                <a:spcPts val="0"/>
              </a:spcAft>
              <a:buNone/>
            </a:pPr>
            <a:r>
              <a:rPr lang="en"/>
              <a:t>the Treatment factors and blocking variable</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473" name="Google Shape;473;p74"/>
          <p:cNvPicPr preferRelativeResize="0"/>
          <p:nvPr/>
        </p:nvPicPr>
        <p:blipFill>
          <a:blip r:embed="rId3">
            <a:alphaModFix/>
          </a:blip>
          <a:stretch>
            <a:fillRect/>
          </a:stretch>
        </p:blipFill>
        <p:spPr>
          <a:xfrm>
            <a:off x="4354200" y="1231450"/>
            <a:ext cx="4484999" cy="33087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Result : Means Procedure</a:t>
            </a:r>
            <a:endParaRPr/>
          </a:p>
        </p:txBody>
      </p:sp>
      <p:sp>
        <p:nvSpPr>
          <p:cNvPr id="479" name="Google Shape;479;p7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 for  63 observations in each work type </a:t>
            </a:r>
            <a:endParaRPr/>
          </a:p>
          <a:p>
            <a:pPr indent="0" lvl="0" marL="0" rtl="0" algn="l">
              <a:spcBef>
                <a:spcPts val="800"/>
              </a:spcBef>
              <a:spcAft>
                <a:spcPts val="0"/>
              </a:spcAft>
              <a:buNone/>
            </a:pPr>
            <a:r>
              <a:rPr lang="en"/>
              <a:t>std deviation of the records </a:t>
            </a:r>
            <a:endParaRPr/>
          </a:p>
          <a:p>
            <a:pPr indent="457200" lvl="0" marL="0" rtl="0" algn="l">
              <a:spcBef>
                <a:spcPts val="800"/>
              </a:spcBef>
              <a:spcAft>
                <a:spcPts val="0"/>
              </a:spcAft>
              <a:buNone/>
            </a:pPr>
            <a:r>
              <a:rPr lang="en"/>
              <a:t>- 56.63 </a:t>
            </a:r>
            <a:br>
              <a:rPr lang="en"/>
            </a:br>
            <a:r>
              <a:rPr lang="en"/>
              <a:t>	- 58.09</a:t>
            </a:r>
            <a:br>
              <a:rPr lang="en"/>
            </a:br>
            <a:r>
              <a:rPr lang="en"/>
              <a:t>	- 56.11</a:t>
            </a:r>
            <a:br>
              <a:rPr lang="en"/>
            </a:br>
            <a:r>
              <a:rPr lang="en"/>
              <a:t>Non- normalised dataset of 189 observations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a:t>
            </a:r>
            <a:endParaRPr/>
          </a:p>
        </p:txBody>
      </p:sp>
      <p:pic>
        <p:nvPicPr>
          <p:cNvPr id="480" name="Google Shape;480;p75"/>
          <p:cNvPicPr preferRelativeResize="0"/>
          <p:nvPr/>
        </p:nvPicPr>
        <p:blipFill>
          <a:blip r:embed="rId3">
            <a:alphaModFix/>
          </a:blip>
          <a:stretch>
            <a:fillRect/>
          </a:stretch>
        </p:blipFill>
        <p:spPr>
          <a:xfrm>
            <a:off x="4925351" y="542575"/>
            <a:ext cx="3702450" cy="405834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ANOVA Analysis</a:t>
            </a:r>
            <a:endParaRPr/>
          </a:p>
        </p:txBody>
      </p:sp>
      <p:sp>
        <p:nvSpPr>
          <p:cNvPr id="486" name="Google Shape;486;p76"/>
          <p:cNvSpPr txBox="1"/>
          <p:nvPr>
            <p:ph idx="1" type="body"/>
          </p:nvPr>
        </p:nvSpPr>
        <p:spPr>
          <a:xfrm>
            <a:off x="376575" y="909300"/>
            <a:ext cx="4739400" cy="3839400"/>
          </a:xfrm>
          <a:prstGeom prst="rect">
            <a:avLst/>
          </a:prstGeom>
        </p:spPr>
        <p:txBody>
          <a:bodyPr anchorCtr="0" anchor="t" bIns="34275" lIns="68575" spcFirstLastPara="1" rIns="68575" wrap="square" tIns="34275">
            <a:normAutofit fontScale="47500" lnSpcReduction="10000"/>
          </a:bodyPr>
          <a:lstStyle/>
          <a:p>
            <a:pPr indent="0" lvl="0" marL="0" rtl="0" algn="l">
              <a:spcBef>
                <a:spcPts val="800"/>
              </a:spcBef>
              <a:spcAft>
                <a:spcPts val="0"/>
              </a:spcAft>
              <a:buNone/>
            </a:pPr>
            <a:r>
              <a:rPr lang="en" sz="2450"/>
              <a:t>Initial Model run P value - 0.3701 &gt; 0.05 which is significant</a:t>
            </a:r>
            <a:endParaRPr sz="2450"/>
          </a:p>
          <a:p>
            <a:pPr indent="-302498" lvl="1" marL="914400" rtl="0" algn="l">
              <a:spcBef>
                <a:spcPts val="400"/>
              </a:spcBef>
              <a:spcAft>
                <a:spcPts val="0"/>
              </a:spcAft>
              <a:buSzPct val="100000"/>
              <a:buChar char="-"/>
            </a:pPr>
            <a:r>
              <a:rPr lang="en" sz="2450"/>
              <a:t>Without considering the block levels</a:t>
            </a:r>
            <a:endParaRPr sz="2450"/>
          </a:p>
          <a:p>
            <a:pPr indent="-302498" lvl="1" marL="914400" rtl="0" algn="l">
              <a:spcBef>
                <a:spcPts val="400"/>
              </a:spcBef>
              <a:spcAft>
                <a:spcPts val="0"/>
              </a:spcAft>
              <a:buSzPct val="100000"/>
              <a:buChar char="-"/>
            </a:pPr>
            <a:r>
              <a:rPr lang="en" sz="2450"/>
              <a:t>Treatment levels Work Type</a:t>
            </a:r>
            <a:endParaRPr sz="2450"/>
          </a:p>
          <a:p>
            <a:pPr indent="0" lvl="0" marL="0" rtl="0" algn="l">
              <a:spcBef>
                <a:spcPts val="800"/>
              </a:spcBef>
              <a:spcAft>
                <a:spcPts val="0"/>
              </a:spcAft>
              <a:buNone/>
            </a:pPr>
            <a:r>
              <a:rPr lang="en" sz="3050"/>
              <a:t>On Analysing Treatment factor by Type III SS -</a:t>
            </a:r>
            <a:endParaRPr sz="2500"/>
          </a:p>
          <a:p>
            <a:pPr indent="0" lvl="0" marL="0" rtl="0" algn="l">
              <a:spcBef>
                <a:spcPts val="800"/>
              </a:spcBef>
              <a:spcAft>
                <a:spcPts val="0"/>
              </a:spcAft>
              <a:buNone/>
            </a:pPr>
            <a:r>
              <a:rPr lang="en" sz="2500"/>
              <a:t>Examine difference between variable - </a:t>
            </a:r>
            <a:r>
              <a:rPr b="1" lang="en" sz="2500"/>
              <a:t>Work Type</a:t>
            </a:r>
            <a:r>
              <a:rPr b="1" lang="en" sz="2500"/>
              <a:t> -</a:t>
            </a:r>
            <a:endParaRPr b="1" sz="2500"/>
          </a:p>
          <a:p>
            <a:pPr indent="-304006" lvl="0" marL="457200" rtl="0" algn="l">
              <a:spcBef>
                <a:spcPts val="800"/>
              </a:spcBef>
              <a:spcAft>
                <a:spcPts val="0"/>
              </a:spcAft>
              <a:buSzPct val="100000"/>
              <a:buChar char="-"/>
            </a:pPr>
            <a:r>
              <a:rPr lang="en" sz="2500"/>
              <a:t>H0: </a:t>
            </a:r>
            <a:r>
              <a:rPr lang="en" sz="2500">
                <a:solidFill>
                  <a:schemeClr val="dk1"/>
                </a:solidFill>
                <a:latin typeface="Calibri"/>
                <a:ea typeface="Calibri"/>
                <a:cs typeface="Calibri"/>
                <a:sym typeface="Calibri"/>
              </a:rPr>
              <a:t>µ1 = µ2 = µ3 	vs 	</a:t>
            </a:r>
            <a:r>
              <a:rPr lang="en" sz="2500"/>
              <a:t>H1: Not all equal  for alpha =0.05</a:t>
            </a:r>
            <a:endParaRPr sz="2500"/>
          </a:p>
          <a:p>
            <a:pPr indent="-304006" lvl="0" marL="457200" rtl="0" algn="l">
              <a:spcBef>
                <a:spcPts val="800"/>
              </a:spcBef>
              <a:spcAft>
                <a:spcPts val="0"/>
              </a:spcAft>
              <a:buSzPct val="100000"/>
              <a:buChar char="-"/>
            </a:pPr>
            <a:r>
              <a:rPr lang="en" sz="2500"/>
              <a:t>Having F-value = 0.07</a:t>
            </a:r>
            <a:endParaRPr sz="2500"/>
          </a:p>
          <a:p>
            <a:pPr indent="-304006" lvl="0" marL="457200" rtl="0" algn="l">
              <a:spcBef>
                <a:spcPts val="800"/>
              </a:spcBef>
              <a:spcAft>
                <a:spcPts val="0"/>
              </a:spcAft>
              <a:buSzPct val="100000"/>
              <a:buChar char="-"/>
            </a:pPr>
            <a:r>
              <a:rPr lang="en" sz="2500"/>
              <a:t>P-value = 0.9301 &gt;  alpha  that indicates work type is not significant and we Do Not Reject the null hypothesis  </a:t>
            </a:r>
            <a:br>
              <a:rPr lang="en" sz="2500"/>
            </a:br>
            <a:r>
              <a:rPr lang="en" sz="2500"/>
              <a:t>Work Type has no significant impact on the Glucose levels.</a:t>
            </a:r>
            <a:endParaRPr sz="2500"/>
          </a:p>
          <a:p>
            <a:pPr indent="0" lvl="0" marL="0" rtl="0" algn="l">
              <a:spcBef>
                <a:spcPts val="800"/>
              </a:spcBef>
              <a:spcAft>
                <a:spcPts val="0"/>
              </a:spcAft>
              <a:buNone/>
            </a:pPr>
            <a:r>
              <a:rPr lang="en" sz="2500"/>
              <a:t>Also, Examining difference between blocking factor - </a:t>
            </a:r>
            <a:r>
              <a:rPr b="1" lang="en" sz="2500"/>
              <a:t>BMI levels </a:t>
            </a:r>
            <a:r>
              <a:rPr lang="en" sz="2500"/>
              <a:t>-</a:t>
            </a:r>
            <a:endParaRPr sz="2500"/>
          </a:p>
          <a:p>
            <a:pPr indent="-304006" lvl="0" marL="457200" rtl="0" algn="l">
              <a:spcBef>
                <a:spcPts val="800"/>
              </a:spcBef>
              <a:spcAft>
                <a:spcPts val="0"/>
              </a:spcAft>
              <a:buSzPct val="100000"/>
              <a:buChar char="-"/>
            </a:pPr>
            <a:r>
              <a:rPr lang="en" sz="2500"/>
              <a:t>H0: </a:t>
            </a:r>
            <a:r>
              <a:rPr lang="en" sz="2500">
                <a:solidFill>
                  <a:schemeClr val="dk1"/>
                </a:solidFill>
                <a:latin typeface="Calibri"/>
                <a:ea typeface="Calibri"/>
                <a:cs typeface="Calibri"/>
                <a:sym typeface="Calibri"/>
              </a:rPr>
              <a:t>µ1 = µ2 = µ3 	vs 	</a:t>
            </a:r>
            <a:r>
              <a:rPr lang="en" sz="2500"/>
              <a:t>H1: Not all equal  for alpha =0.05</a:t>
            </a:r>
            <a:endParaRPr sz="2500"/>
          </a:p>
          <a:p>
            <a:pPr indent="-304006" lvl="0" marL="457200" rtl="0" algn="l">
              <a:spcBef>
                <a:spcPts val="800"/>
              </a:spcBef>
              <a:spcAft>
                <a:spcPts val="0"/>
              </a:spcAft>
              <a:buSzPct val="100000"/>
              <a:buChar char="-"/>
            </a:pPr>
            <a:r>
              <a:rPr lang="en" sz="2500"/>
              <a:t>Having F-value = 2.08</a:t>
            </a:r>
            <a:endParaRPr sz="2500"/>
          </a:p>
          <a:p>
            <a:pPr indent="-304006" lvl="0" marL="457200" rtl="0" algn="l">
              <a:spcBef>
                <a:spcPts val="800"/>
              </a:spcBef>
              <a:spcAft>
                <a:spcPts val="0"/>
              </a:spcAft>
              <a:buSzPct val="100000"/>
              <a:buChar char="-"/>
            </a:pPr>
            <a:r>
              <a:rPr lang="en" sz="2500"/>
              <a:t>P-value = 0.1281 &gt;  alpha  that indicates bmi level means is  significantly different and the bmi level is not significant and we do not Reject the null hypothesis  </a:t>
            </a:r>
            <a:br>
              <a:rPr lang="en" sz="2500"/>
            </a:br>
            <a:r>
              <a:rPr lang="en" sz="2500"/>
              <a:t>BMI level has significant impact on the Glucose level</a:t>
            </a:r>
            <a:endParaRPr/>
          </a:p>
        </p:txBody>
      </p:sp>
      <p:pic>
        <p:nvPicPr>
          <p:cNvPr id="487" name="Google Shape;487;p76"/>
          <p:cNvPicPr preferRelativeResize="0"/>
          <p:nvPr/>
        </p:nvPicPr>
        <p:blipFill>
          <a:blip r:embed="rId3">
            <a:alphaModFix/>
          </a:blip>
          <a:stretch>
            <a:fillRect/>
          </a:stretch>
        </p:blipFill>
        <p:spPr>
          <a:xfrm>
            <a:off x="4983300" y="601150"/>
            <a:ext cx="3913299" cy="3798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Distribution</a:t>
            </a:r>
            <a:endParaRPr/>
          </a:p>
        </p:txBody>
      </p:sp>
      <p:sp>
        <p:nvSpPr>
          <p:cNvPr id="178" name="Google Shape;178;p32"/>
          <p:cNvSpPr txBox="1"/>
          <p:nvPr>
            <p:ph idx="1" type="body"/>
          </p:nvPr>
        </p:nvSpPr>
        <p:spPr>
          <a:xfrm>
            <a:off x="362075" y="1588800"/>
            <a:ext cx="3748800" cy="346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From </a:t>
            </a:r>
            <a:r>
              <a:rPr lang="en"/>
              <a:t>the distribution of average glucose level of all three treatment types when we use smoker type as treatment factor.</a:t>
            </a:r>
            <a:endParaRPr/>
          </a:p>
          <a:p>
            <a:pPr indent="0" lvl="0" marL="0" rtl="0" algn="l">
              <a:spcBef>
                <a:spcPts val="800"/>
              </a:spcBef>
              <a:spcAft>
                <a:spcPts val="0"/>
              </a:spcAft>
              <a:buNone/>
            </a:pPr>
            <a:r>
              <a:rPr lang="en"/>
              <a:t>We can see they have very similar mean and standard deviation.</a:t>
            </a:r>
            <a:endParaRPr/>
          </a:p>
          <a:p>
            <a:pPr indent="0" lvl="0" marL="0" rtl="0" algn="l">
              <a:spcBef>
                <a:spcPts val="800"/>
              </a:spcBef>
              <a:spcAft>
                <a:spcPts val="0"/>
              </a:spcAft>
              <a:buNone/>
            </a:pPr>
            <a:r>
              <a:t/>
            </a:r>
            <a:endParaRPr/>
          </a:p>
        </p:txBody>
      </p:sp>
      <p:pic>
        <p:nvPicPr>
          <p:cNvPr id="179" name="Google Shape;179;p32"/>
          <p:cNvPicPr preferRelativeResize="0"/>
          <p:nvPr/>
        </p:nvPicPr>
        <p:blipFill>
          <a:blip r:embed="rId3">
            <a:alphaModFix/>
          </a:blip>
          <a:stretch>
            <a:fillRect/>
          </a:stretch>
        </p:blipFill>
        <p:spPr>
          <a:xfrm>
            <a:off x="4271475" y="500563"/>
            <a:ext cx="4560825" cy="43871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Analysis with charts</a:t>
            </a:r>
            <a:endParaRPr/>
          </a:p>
        </p:txBody>
      </p:sp>
      <p:sp>
        <p:nvSpPr>
          <p:cNvPr id="493" name="Google Shape;493;p7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94" name="Google Shape;494;p77"/>
          <p:cNvPicPr preferRelativeResize="0"/>
          <p:nvPr/>
        </p:nvPicPr>
        <p:blipFill>
          <a:blip r:embed="rId3">
            <a:alphaModFix/>
          </a:blip>
          <a:stretch>
            <a:fillRect/>
          </a:stretch>
        </p:blipFill>
        <p:spPr>
          <a:xfrm>
            <a:off x="359625" y="1152475"/>
            <a:ext cx="4295225" cy="3244551"/>
          </a:xfrm>
          <a:prstGeom prst="rect">
            <a:avLst/>
          </a:prstGeom>
          <a:noFill/>
          <a:ln>
            <a:noFill/>
          </a:ln>
        </p:spPr>
      </p:pic>
      <p:pic>
        <p:nvPicPr>
          <p:cNvPr id="495" name="Google Shape;495;p77"/>
          <p:cNvPicPr preferRelativeResize="0"/>
          <p:nvPr/>
        </p:nvPicPr>
        <p:blipFill>
          <a:blip r:embed="rId4">
            <a:alphaModFix/>
          </a:blip>
          <a:stretch>
            <a:fillRect/>
          </a:stretch>
        </p:blipFill>
        <p:spPr>
          <a:xfrm>
            <a:off x="4744250" y="1185463"/>
            <a:ext cx="4295226" cy="3178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Post Hoc analysis </a:t>
            </a:r>
            <a:endParaRPr/>
          </a:p>
        </p:txBody>
      </p:sp>
      <p:sp>
        <p:nvSpPr>
          <p:cNvPr id="501" name="Google Shape;501;p7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02" name="Google Shape;502;p78"/>
          <p:cNvPicPr preferRelativeResize="0"/>
          <p:nvPr/>
        </p:nvPicPr>
        <p:blipFill>
          <a:blip r:embed="rId3">
            <a:alphaModFix/>
          </a:blip>
          <a:stretch>
            <a:fillRect/>
          </a:stretch>
        </p:blipFill>
        <p:spPr>
          <a:xfrm>
            <a:off x="1281873" y="1017725"/>
            <a:ext cx="2804175" cy="3967549"/>
          </a:xfrm>
          <a:prstGeom prst="rect">
            <a:avLst/>
          </a:prstGeom>
          <a:noFill/>
          <a:ln>
            <a:noFill/>
          </a:ln>
        </p:spPr>
      </p:pic>
      <p:pic>
        <p:nvPicPr>
          <p:cNvPr id="503" name="Google Shape;503;p78"/>
          <p:cNvPicPr preferRelativeResize="0"/>
          <p:nvPr/>
        </p:nvPicPr>
        <p:blipFill>
          <a:blip r:embed="rId4">
            <a:alphaModFix/>
          </a:blip>
          <a:stretch>
            <a:fillRect/>
          </a:stretch>
        </p:blipFill>
        <p:spPr>
          <a:xfrm>
            <a:off x="4571998" y="906200"/>
            <a:ext cx="2655651" cy="40790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Test for Normality</a:t>
            </a:r>
            <a:endParaRPr/>
          </a:p>
        </p:txBody>
      </p:sp>
      <p:sp>
        <p:nvSpPr>
          <p:cNvPr id="509" name="Google Shape;509;p7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10" name="Google Shape;510;p79"/>
          <p:cNvPicPr preferRelativeResize="0"/>
          <p:nvPr/>
        </p:nvPicPr>
        <p:blipFill>
          <a:blip r:embed="rId3">
            <a:alphaModFix/>
          </a:blip>
          <a:stretch>
            <a:fillRect/>
          </a:stretch>
        </p:blipFill>
        <p:spPr>
          <a:xfrm>
            <a:off x="958900" y="994200"/>
            <a:ext cx="2174625" cy="3628171"/>
          </a:xfrm>
          <a:prstGeom prst="rect">
            <a:avLst/>
          </a:prstGeom>
          <a:noFill/>
          <a:ln>
            <a:noFill/>
          </a:ln>
        </p:spPr>
      </p:pic>
      <p:pic>
        <p:nvPicPr>
          <p:cNvPr id="511" name="Google Shape;511;p79"/>
          <p:cNvPicPr preferRelativeResize="0"/>
          <p:nvPr/>
        </p:nvPicPr>
        <p:blipFill>
          <a:blip r:embed="rId4">
            <a:alphaModFix/>
          </a:blip>
          <a:stretch>
            <a:fillRect/>
          </a:stretch>
        </p:blipFill>
        <p:spPr>
          <a:xfrm>
            <a:off x="3601600" y="941500"/>
            <a:ext cx="2120275" cy="3733576"/>
          </a:xfrm>
          <a:prstGeom prst="rect">
            <a:avLst/>
          </a:prstGeom>
          <a:noFill/>
          <a:ln>
            <a:noFill/>
          </a:ln>
        </p:spPr>
      </p:pic>
      <p:pic>
        <p:nvPicPr>
          <p:cNvPr id="512" name="Google Shape;512;p79"/>
          <p:cNvPicPr preferRelativeResize="0"/>
          <p:nvPr/>
        </p:nvPicPr>
        <p:blipFill>
          <a:blip r:embed="rId5">
            <a:alphaModFix/>
          </a:blip>
          <a:stretch>
            <a:fillRect/>
          </a:stretch>
        </p:blipFill>
        <p:spPr>
          <a:xfrm>
            <a:off x="6124400" y="940800"/>
            <a:ext cx="2238293" cy="37335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Results</a:t>
            </a:r>
            <a:endParaRPr/>
          </a:p>
        </p:txBody>
      </p:sp>
      <p:sp>
        <p:nvSpPr>
          <p:cNvPr id="518" name="Google Shape;518;p8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17500" lvl="0" marL="457200" rtl="0" algn="just">
              <a:lnSpc>
                <a:spcPct val="115000"/>
              </a:lnSpc>
              <a:spcBef>
                <a:spcPts val="1200"/>
              </a:spcBef>
              <a:spcAft>
                <a:spcPts val="0"/>
              </a:spcAft>
              <a:buClr>
                <a:srgbClr val="000000"/>
              </a:buClr>
              <a:buSzPts val="1400"/>
              <a:buFont typeface="Arial"/>
              <a:buChar char="▪"/>
            </a:pPr>
            <a:r>
              <a:rPr lang="en">
                <a:solidFill>
                  <a:srgbClr val="000000"/>
                </a:solidFill>
                <a:latin typeface="Arial"/>
                <a:ea typeface="Arial"/>
                <a:cs typeface="Arial"/>
                <a:sym typeface="Arial"/>
              </a:rPr>
              <a:t>Results for Randomized block design indicate, BMI Levels are impacting the most in the result of treatments smoke status and work type</a:t>
            </a:r>
            <a:endParaRPr>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Smoking type becomes more insignificant after including the blocking variable and treatment factor work type becomes insignificant after including blocking variable BMI levels. (was significant without including blocking variable)</a:t>
            </a:r>
            <a:endParaRPr>
              <a:solidFill>
                <a:srgbClr val="000000"/>
              </a:solidFill>
              <a:latin typeface="Arial"/>
              <a:ea typeface="Arial"/>
              <a:cs typeface="Arial"/>
              <a:sym typeface="Arial"/>
            </a:endParaRPr>
          </a:p>
          <a:p>
            <a:pPr indent="-317500" lvl="0" marL="457200" rtl="0" algn="just">
              <a:lnSpc>
                <a:spcPct val="115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The individual Type III analysis is also narrowed down to the smoke status or work type as insignificant. We can conclude Glucose levels i.e. dependent variable is heavily impacted by BMI levels.</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311700" y="2150850"/>
            <a:ext cx="8520600" cy="8418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en"/>
              <a:t>Completely Randomized Factorial Design</a:t>
            </a:r>
            <a:endParaRPr/>
          </a:p>
          <a:p>
            <a:pPr indent="0" lvl="0" marL="0" rtl="0" algn="ctr">
              <a:spcBef>
                <a:spcPts val="0"/>
              </a:spcBef>
              <a:spcAft>
                <a:spcPts val="0"/>
              </a:spcAft>
              <a:buNone/>
            </a:pPr>
            <a:r>
              <a:rPr lang="en"/>
              <a:t>CRF</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Introduction of the Problem</a:t>
            </a:r>
            <a:endParaRPr/>
          </a:p>
        </p:txBody>
      </p:sp>
      <p:sp>
        <p:nvSpPr>
          <p:cNvPr id="529" name="Google Shape;529;p8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Work_Type (Factor X1, categorical variable): Private, Self_employed, Govt_job</a:t>
            </a:r>
            <a:endParaRPr sz="1500">
              <a:solidFill>
                <a:schemeClr val="dk1"/>
              </a:solidFill>
              <a:latin typeface="Calibri"/>
              <a:ea typeface="Calibri"/>
              <a:cs typeface="Calibri"/>
              <a:sym typeface="Calibri"/>
            </a:endParaRPr>
          </a:p>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Smoking_Status </a:t>
            </a:r>
            <a:r>
              <a:rPr lang="en" sz="1500">
                <a:solidFill>
                  <a:schemeClr val="dk1"/>
                </a:solidFill>
                <a:latin typeface="Calibri"/>
                <a:ea typeface="Calibri"/>
                <a:cs typeface="Calibri"/>
                <a:sym typeface="Calibri"/>
              </a:rPr>
              <a:t> (Factor X2, categorical variable): Smokes, Never_smokes, Formerly_smoked</a:t>
            </a:r>
            <a:endParaRPr sz="1500">
              <a:solidFill>
                <a:schemeClr val="dk1"/>
              </a:solidFill>
              <a:latin typeface="Calibri"/>
              <a:ea typeface="Calibri"/>
              <a:cs typeface="Calibri"/>
              <a:sym typeface="Calibri"/>
            </a:endParaRPr>
          </a:p>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Avg_Glucose_Level  (Response X3, numerical variable)</a:t>
            </a:r>
            <a:endParaRPr sz="1500">
              <a:solidFill>
                <a:schemeClr val="dk1"/>
              </a:solidFill>
              <a:latin typeface="Calibri"/>
              <a:ea typeface="Calibri"/>
              <a:cs typeface="Calibri"/>
              <a:sym typeface="Calibri"/>
            </a:endParaRPr>
          </a:p>
          <a:p>
            <a:pPr indent="0" lvl="0" marL="0" rtl="0" algn="l">
              <a:spcBef>
                <a:spcPts val="800"/>
              </a:spcBef>
              <a:spcAft>
                <a:spcPts val="0"/>
              </a:spcAft>
              <a:buNone/>
            </a:pPr>
            <a:r>
              <a:t/>
            </a:r>
            <a:endParaRPr sz="1500">
              <a:solidFill>
                <a:schemeClr val="dk1"/>
              </a:solidFill>
              <a:latin typeface="Calibri"/>
              <a:ea typeface="Calibri"/>
              <a:cs typeface="Calibri"/>
              <a:sym typeface="Calibri"/>
            </a:endParaRPr>
          </a:p>
          <a:p>
            <a:pPr indent="-323850" lvl="0" marL="457200" rtl="0" algn="l">
              <a:spcBef>
                <a:spcPts val="8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Testing the main effects and the interaction of two categorical factors </a:t>
            </a:r>
            <a:endParaRPr sz="1500">
              <a:solidFill>
                <a:schemeClr val="dk1"/>
              </a:solidFill>
              <a:latin typeface="Calibri"/>
              <a:ea typeface="Calibri"/>
              <a:cs typeface="Calibri"/>
              <a:sym typeface="Calibri"/>
            </a:endParaRPr>
          </a:p>
          <a:p>
            <a:pPr indent="0" lvl="0" marL="457200" rtl="0" algn="l">
              <a:spcBef>
                <a:spcPts val="800"/>
              </a:spcBef>
              <a:spcAft>
                <a:spcPts val="0"/>
              </a:spcAft>
              <a:buNone/>
            </a:pPr>
            <a:r>
              <a:rPr lang="en" sz="1500">
                <a:solidFill>
                  <a:schemeClr val="dk1"/>
                </a:solidFill>
                <a:latin typeface="Calibri"/>
                <a:ea typeface="Calibri"/>
                <a:cs typeface="Calibri"/>
                <a:sym typeface="Calibri"/>
              </a:rPr>
              <a:t>over a nominal variable</a:t>
            </a:r>
            <a:endParaRPr sz="1500">
              <a:solidFill>
                <a:schemeClr val="dk1"/>
              </a:solidFill>
              <a:latin typeface="Calibri"/>
              <a:ea typeface="Calibri"/>
              <a:cs typeface="Calibri"/>
              <a:sym typeface="Calibri"/>
            </a:endParaRPr>
          </a:p>
          <a:p>
            <a:pPr indent="-323850" lvl="0" marL="457200" rtl="0" algn="l">
              <a:spcBef>
                <a:spcPts val="8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Randomized through the testing of each type of Work against each </a:t>
            </a:r>
            <a:endParaRPr sz="1500">
              <a:solidFill>
                <a:schemeClr val="dk1"/>
              </a:solidFill>
              <a:latin typeface="Calibri"/>
              <a:ea typeface="Calibri"/>
              <a:cs typeface="Calibri"/>
              <a:sym typeface="Calibri"/>
            </a:endParaRPr>
          </a:p>
          <a:p>
            <a:pPr indent="0" lvl="0" marL="457200" rtl="0" algn="l">
              <a:spcBef>
                <a:spcPts val="800"/>
              </a:spcBef>
              <a:spcAft>
                <a:spcPts val="0"/>
              </a:spcAft>
              <a:buNone/>
            </a:pPr>
            <a:r>
              <a:rPr lang="en" sz="1500">
                <a:solidFill>
                  <a:schemeClr val="dk1"/>
                </a:solidFill>
                <a:latin typeface="Calibri"/>
                <a:ea typeface="Calibri"/>
                <a:cs typeface="Calibri"/>
                <a:sym typeface="Calibri"/>
              </a:rPr>
              <a:t>status of Smoker.</a:t>
            </a:r>
            <a:endParaRPr sz="1500">
              <a:solidFill>
                <a:schemeClr val="dk1"/>
              </a:solidFill>
              <a:latin typeface="Calibri"/>
              <a:ea typeface="Calibri"/>
              <a:cs typeface="Calibri"/>
              <a:sym typeface="Calibri"/>
            </a:endParaRPr>
          </a:p>
        </p:txBody>
      </p:sp>
      <p:pic>
        <p:nvPicPr>
          <p:cNvPr id="530" name="Google Shape;530;p82"/>
          <p:cNvPicPr preferRelativeResize="0"/>
          <p:nvPr/>
        </p:nvPicPr>
        <p:blipFill>
          <a:blip r:embed="rId3">
            <a:alphaModFix/>
          </a:blip>
          <a:stretch>
            <a:fillRect/>
          </a:stretch>
        </p:blipFill>
        <p:spPr>
          <a:xfrm>
            <a:off x="6374000" y="2191050"/>
            <a:ext cx="2360650" cy="2133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3"/>
          <p:cNvSpPr txBox="1"/>
          <p:nvPr>
            <p:ph type="title"/>
          </p:nvPr>
        </p:nvSpPr>
        <p:spPr>
          <a:xfrm>
            <a:off x="374725" y="104650"/>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Hypothesis Testing:</a:t>
            </a:r>
            <a:endParaRPr/>
          </a:p>
        </p:txBody>
      </p:sp>
      <p:sp>
        <p:nvSpPr>
          <p:cNvPr id="536" name="Google Shape;536;p83"/>
          <p:cNvSpPr txBox="1"/>
          <p:nvPr>
            <p:ph idx="1" type="body"/>
          </p:nvPr>
        </p:nvSpPr>
        <p:spPr>
          <a:xfrm>
            <a:off x="311700" y="794200"/>
            <a:ext cx="8520600" cy="3989100"/>
          </a:xfrm>
          <a:prstGeom prst="rect">
            <a:avLst/>
          </a:prstGeom>
        </p:spPr>
        <p:txBody>
          <a:bodyPr anchorCtr="0" anchor="t" bIns="34275" lIns="68575" spcFirstLastPara="1" rIns="68575" wrap="square" tIns="34275">
            <a:normAutofit lnSpcReduction="10000"/>
          </a:bodyPr>
          <a:lstStyle/>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 Null Hypothesis: There is no effect of work_type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Private µ = Self-employed µ = Govt_job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 Alternate Hypothesis: There is an effect of work_type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Private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Self-employed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Govt_job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X2: Null Hypothesis: There is no effect of smoker_status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Clr>
                <a:schemeClr val="dk1"/>
              </a:buClr>
              <a:buSzPts val="1100"/>
              <a:buFont typeface="Arial"/>
              <a:buNone/>
            </a:pPr>
            <a:r>
              <a:rPr lang="en" sz="1500">
                <a:solidFill>
                  <a:schemeClr val="dk1"/>
                </a:solidFill>
                <a:latin typeface="Calibri"/>
                <a:ea typeface="Calibri"/>
                <a:cs typeface="Calibri"/>
                <a:sym typeface="Calibri"/>
              </a:rPr>
              <a:t>smokes µ = never_smoked µ = formerly_smoked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X2: Null Hypothesis: There is an effect of smoker_status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smokes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never_smoked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formerly_smoked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X1*X2: Null Hypothesis: There is no interaction between work_type and smoker_status to affect avg_glucose_level</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X1*X2: Alternate Hypothesis: There is an interaction between work_type and smoker_status to affect avg_glucose_level</a:t>
            </a:r>
            <a:endParaRPr sz="15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Assumptions of ANOVA:</a:t>
            </a:r>
            <a:endParaRPr/>
          </a:p>
        </p:txBody>
      </p:sp>
      <p:sp>
        <p:nvSpPr>
          <p:cNvPr id="542" name="Google Shape;542;p84"/>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Normality</a:t>
            </a:r>
            <a:endParaRPr/>
          </a:p>
        </p:txBody>
      </p:sp>
      <p:pic>
        <p:nvPicPr>
          <p:cNvPr id="543" name="Google Shape;543;p84"/>
          <p:cNvPicPr preferRelativeResize="0"/>
          <p:nvPr/>
        </p:nvPicPr>
        <p:blipFill>
          <a:blip r:embed="rId3">
            <a:alphaModFix/>
          </a:blip>
          <a:stretch>
            <a:fillRect/>
          </a:stretch>
        </p:blipFill>
        <p:spPr>
          <a:xfrm>
            <a:off x="4273650" y="1638850"/>
            <a:ext cx="4215400" cy="2626425"/>
          </a:xfrm>
          <a:prstGeom prst="rect">
            <a:avLst/>
          </a:prstGeom>
          <a:noFill/>
          <a:ln>
            <a:noFill/>
          </a:ln>
        </p:spPr>
      </p:pic>
      <p:pic>
        <p:nvPicPr>
          <p:cNvPr id="544" name="Google Shape;544;p84"/>
          <p:cNvPicPr preferRelativeResize="0"/>
          <p:nvPr/>
        </p:nvPicPr>
        <p:blipFill>
          <a:blip r:embed="rId4">
            <a:alphaModFix/>
          </a:blip>
          <a:stretch>
            <a:fillRect/>
          </a:stretch>
        </p:blipFill>
        <p:spPr>
          <a:xfrm>
            <a:off x="311700" y="1575825"/>
            <a:ext cx="3898900" cy="2689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Assumptions of ANOVA:</a:t>
            </a:r>
            <a:endParaRPr/>
          </a:p>
        </p:txBody>
      </p:sp>
      <p:sp>
        <p:nvSpPr>
          <p:cNvPr id="550" name="Google Shape;550;p85"/>
          <p:cNvSpPr txBox="1"/>
          <p:nvPr>
            <p:ph idx="1" type="body"/>
          </p:nvPr>
        </p:nvSpPr>
        <p:spPr>
          <a:xfrm>
            <a:off x="311700" y="1152475"/>
            <a:ext cx="8520600" cy="3613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Normality: Work Status</a:t>
            </a:r>
            <a:endParaRPr/>
          </a:p>
        </p:txBody>
      </p:sp>
      <p:pic>
        <p:nvPicPr>
          <p:cNvPr id="551" name="Google Shape;551;p85"/>
          <p:cNvPicPr preferRelativeResize="0"/>
          <p:nvPr/>
        </p:nvPicPr>
        <p:blipFill>
          <a:blip r:embed="rId3">
            <a:alphaModFix/>
          </a:blip>
          <a:stretch>
            <a:fillRect/>
          </a:stretch>
        </p:blipFill>
        <p:spPr>
          <a:xfrm>
            <a:off x="944925" y="1561325"/>
            <a:ext cx="3531501" cy="1451125"/>
          </a:xfrm>
          <a:prstGeom prst="rect">
            <a:avLst/>
          </a:prstGeom>
          <a:noFill/>
          <a:ln>
            <a:noFill/>
          </a:ln>
        </p:spPr>
      </p:pic>
      <p:pic>
        <p:nvPicPr>
          <p:cNvPr id="552" name="Google Shape;552;p85"/>
          <p:cNvPicPr preferRelativeResize="0"/>
          <p:nvPr/>
        </p:nvPicPr>
        <p:blipFill>
          <a:blip r:embed="rId4">
            <a:alphaModFix/>
          </a:blip>
          <a:stretch>
            <a:fillRect/>
          </a:stretch>
        </p:blipFill>
        <p:spPr>
          <a:xfrm>
            <a:off x="4640200" y="1561325"/>
            <a:ext cx="3563060" cy="1451125"/>
          </a:xfrm>
          <a:prstGeom prst="rect">
            <a:avLst/>
          </a:prstGeom>
          <a:noFill/>
          <a:ln>
            <a:noFill/>
          </a:ln>
        </p:spPr>
      </p:pic>
      <p:pic>
        <p:nvPicPr>
          <p:cNvPr id="553" name="Google Shape;553;p85"/>
          <p:cNvPicPr preferRelativeResize="0"/>
          <p:nvPr/>
        </p:nvPicPr>
        <p:blipFill>
          <a:blip r:embed="rId5">
            <a:alphaModFix/>
          </a:blip>
          <a:stretch>
            <a:fillRect/>
          </a:stretch>
        </p:blipFill>
        <p:spPr>
          <a:xfrm>
            <a:off x="2501388" y="3012450"/>
            <a:ext cx="4141225" cy="1753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Assumptions of ANOVA:</a:t>
            </a:r>
            <a:endParaRPr/>
          </a:p>
        </p:txBody>
      </p:sp>
      <p:sp>
        <p:nvSpPr>
          <p:cNvPr id="559" name="Google Shape;559;p86"/>
          <p:cNvSpPr txBox="1"/>
          <p:nvPr>
            <p:ph idx="1" type="body"/>
          </p:nvPr>
        </p:nvSpPr>
        <p:spPr>
          <a:xfrm>
            <a:off x="311700" y="1152475"/>
            <a:ext cx="8520600" cy="36132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Normality: Work Status</a:t>
            </a:r>
            <a:endParaRPr/>
          </a:p>
        </p:txBody>
      </p:sp>
      <p:pic>
        <p:nvPicPr>
          <p:cNvPr id="560" name="Google Shape;560;p86"/>
          <p:cNvPicPr preferRelativeResize="0"/>
          <p:nvPr/>
        </p:nvPicPr>
        <p:blipFill>
          <a:blip r:embed="rId3">
            <a:alphaModFix/>
          </a:blip>
          <a:stretch>
            <a:fillRect/>
          </a:stretch>
        </p:blipFill>
        <p:spPr>
          <a:xfrm>
            <a:off x="1099475" y="1561325"/>
            <a:ext cx="3246251" cy="1384425"/>
          </a:xfrm>
          <a:prstGeom prst="rect">
            <a:avLst/>
          </a:prstGeom>
          <a:noFill/>
          <a:ln>
            <a:noFill/>
          </a:ln>
        </p:spPr>
      </p:pic>
      <p:pic>
        <p:nvPicPr>
          <p:cNvPr id="561" name="Google Shape;561;p86"/>
          <p:cNvPicPr preferRelativeResize="0"/>
          <p:nvPr/>
        </p:nvPicPr>
        <p:blipFill>
          <a:blip r:embed="rId4">
            <a:alphaModFix/>
          </a:blip>
          <a:stretch>
            <a:fillRect/>
          </a:stretch>
        </p:blipFill>
        <p:spPr>
          <a:xfrm>
            <a:off x="4667225" y="1613800"/>
            <a:ext cx="3246250" cy="1364366"/>
          </a:xfrm>
          <a:prstGeom prst="rect">
            <a:avLst/>
          </a:prstGeom>
          <a:noFill/>
          <a:ln>
            <a:noFill/>
          </a:ln>
        </p:spPr>
      </p:pic>
      <p:pic>
        <p:nvPicPr>
          <p:cNvPr id="562" name="Google Shape;562;p86"/>
          <p:cNvPicPr preferRelativeResize="0"/>
          <p:nvPr/>
        </p:nvPicPr>
        <p:blipFill>
          <a:blip r:embed="rId5">
            <a:alphaModFix/>
          </a:blip>
          <a:stretch>
            <a:fillRect/>
          </a:stretch>
        </p:blipFill>
        <p:spPr>
          <a:xfrm>
            <a:off x="2339450" y="2978175"/>
            <a:ext cx="4231626" cy="1767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ctrTitle"/>
          </p:nvPr>
        </p:nvSpPr>
        <p:spPr>
          <a:xfrm>
            <a:off x="533074" y="244925"/>
            <a:ext cx="8160000" cy="605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SzPts val="990"/>
              <a:buNone/>
            </a:pPr>
            <a:r>
              <a:rPr b="1" lang="en" sz="1779"/>
              <a:t>EFFECT OF SMOKER TYPE ON GLUCOSE LEVEL </a:t>
            </a:r>
            <a:endParaRPr b="1" sz="1779"/>
          </a:p>
        </p:txBody>
      </p:sp>
      <p:sp>
        <p:nvSpPr>
          <p:cNvPr id="185" name="Google Shape;185;p33"/>
          <p:cNvSpPr txBox="1"/>
          <p:nvPr/>
        </p:nvSpPr>
        <p:spPr>
          <a:xfrm>
            <a:off x="533075" y="1199950"/>
            <a:ext cx="8160000" cy="4304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600">
                <a:solidFill>
                  <a:schemeClr val="dk1"/>
                </a:solidFill>
              </a:rPr>
              <a:t>Null And Alternative Hypothesis for All Tests</a:t>
            </a:r>
            <a:endParaRPr sz="12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For the omnibus F test, the null hypothesis is H0: µ1 = µ2 = µ3. </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It means the average glucose level of individuals for all three treatment groups are not significantly different from each other </a:t>
            </a:r>
            <a:r>
              <a:rPr lang="en" sz="1500">
                <a:solidFill>
                  <a:schemeClr val="dk1"/>
                </a:solidFill>
              </a:rPr>
              <a:t>i.e smoking status ( former smoker, never smoker, smoker) is equal. The alternate hypothesis is that at least one pair is significantly different</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Null Hypothesis: µ1= µ2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µ2</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500">
                <a:solidFill>
                  <a:schemeClr val="dk1"/>
                </a:solidFill>
              </a:rPr>
              <a:t>Null Hypothesis: µ1= µ3 , Alternate Hypothesis: µ1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Null Hypothesis: µ2= µ3 , Alternate Hypothesis: µ2 </a:t>
            </a:r>
            <a:r>
              <a:rPr lang="en" sz="1500">
                <a:solidFill>
                  <a:srgbClr val="202124"/>
                </a:solidFill>
                <a:highlight>
                  <a:srgbClr val="FFFFFF"/>
                </a:highlight>
                <a:latin typeface="Roboto"/>
                <a:ea typeface="Roboto"/>
                <a:cs typeface="Roboto"/>
                <a:sym typeface="Roboto"/>
              </a:rPr>
              <a:t>≠</a:t>
            </a:r>
            <a:r>
              <a:rPr lang="en" sz="1500">
                <a:solidFill>
                  <a:schemeClr val="dk1"/>
                </a:solidFill>
              </a:rPr>
              <a:t> µ3</a:t>
            </a:r>
            <a:endParaRPr sz="15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Assumptions of ANOVA:</a:t>
            </a:r>
            <a:endParaRPr/>
          </a:p>
        </p:txBody>
      </p:sp>
      <p:sp>
        <p:nvSpPr>
          <p:cNvPr id="568" name="Google Shape;568;p87"/>
          <p:cNvSpPr txBox="1"/>
          <p:nvPr>
            <p:ph idx="1" type="body"/>
          </p:nvPr>
        </p:nvSpPr>
        <p:spPr>
          <a:xfrm>
            <a:off x="311700" y="1110475"/>
            <a:ext cx="8520600" cy="3416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Homogeneity</a:t>
            </a:r>
            <a:endParaRPr/>
          </a:p>
          <a:p>
            <a:pPr indent="-317500" lvl="0" marL="457200" rtl="0" algn="l">
              <a:spcBef>
                <a:spcPts val="800"/>
              </a:spcBef>
              <a:spcAft>
                <a:spcPts val="0"/>
              </a:spcAft>
              <a:buSzPts val="1400"/>
              <a:buChar char="▪"/>
            </a:pPr>
            <a:r>
              <a:rPr lang="en"/>
              <a:t>No unequal variance: Levene’s</a:t>
            </a:r>
            <a:endParaRPr/>
          </a:p>
          <a:p>
            <a:pPr indent="-317500" lvl="0" marL="457200" rtl="0" algn="l">
              <a:spcBef>
                <a:spcPts val="800"/>
              </a:spcBef>
              <a:spcAft>
                <a:spcPts val="0"/>
              </a:spcAft>
              <a:buSzPts val="1400"/>
              <a:buChar char="▪"/>
            </a:pPr>
            <a:r>
              <a:rPr lang="en"/>
              <a:t>Unequal variance: B and F</a:t>
            </a:r>
            <a:endParaRPr/>
          </a:p>
          <a:p>
            <a:pPr indent="0" lvl="0" marL="0" rtl="0" algn="l">
              <a:spcBef>
                <a:spcPts val="800"/>
              </a:spcBef>
              <a:spcAft>
                <a:spcPts val="0"/>
              </a:spcAft>
              <a:buNone/>
            </a:pPr>
            <a:r>
              <a:t/>
            </a:r>
            <a:endParaRPr/>
          </a:p>
        </p:txBody>
      </p:sp>
      <p:pic>
        <p:nvPicPr>
          <p:cNvPr id="569" name="Google Shape;569;p87"/>
          <p:cNvPicPr preferRelativeResize="0"/>
          <p:nvPr/>
        </p:nvPicPr>
        <p:blipFill>
          <a:blip r:embed="rId3">
            <a:alphaModFix/>
          </a:blip>
          <a:stretch>
            <a:fillRect/>
          </a:stretch>
        </p:blipFill>
        <p:spPr>
          <a:xfrm>
            <a:off x="3377675" y="1194475"/>
            <a:ext cx="4651850" cy="341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Assumptions of ANOVA:</a:t>
            </a:r>
            <a:endParaRPr/>
          </a:p>
        </p:txBody>
      </p:sp>
      <p:sp>
        <p:nvSpPr>
          <p:cNvPr id="575" name="Google Shape;575;p8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Homogeneity</a:t>
            </a:r>
            <a:endParaRPr/>
          </a:p>
          <a:p>
            <a:pPr indent="-317500" lvl="0" marL="457200" rtl="0" algn="l">
              <a:spcBef>
                <a:spcPts val="800"/>
              </a:spcBef>
              <a:spcAft>
                <a:spcPts val="0"/>
              </a:spcAft>
              <a:buSzPts val="1400"/>
              <a:buChar char="▪"/>
            </a:pPr>
            <a:r>
              <a:rPr lang="en"/>
              <a:t>After taking log</a:t>
            </a:r>
            <a:endParaRPr/>
          </a:p>
          <a:p>
            <a:pPr indent="-317500" lvl="0" marL="457200" rtl="0" algn="l">
              <a:spcBef>
                <a:spcPts val="800"/>
              </a:spcBef>
              <a:spcAft>
                <a:spcPts val="0"/>
              </a:spcAft>
              <a:buSzPts val="1400"/>
              <a:buChar char="▪"/>
            </a:pPr>
            <a:r>
              <a:rPr lang="en"/>
              <a:t>No unequal variance: Levene’s</a:t>
            </a:r>
            <a:endParaRPr/>
          </a:p>
          <a:p>
            <a:pPr indent="-317500" lvl="0" marL="457200" rtl="0" algn="l">
              <a:spcBef>
                <a:spcPts val="800"/>
              </a:spcBef>
              <a:spcAft>
                <a:spcPts val="0"/>
              </a:spcAft>
              <a:buSzPts val="1400"/>
              <a:buChar char="▪"/>
            </a:pPr>
            <a:r>
              <a:rPr lang="en"/>
              <a:t>Barely Unequal variance: B and F</a:t>
            </a:r>
            <a:r>
              <a:rPr lang="en"/>
              <a:t> </a:t>
            </a:r>
            <a:endParaRPr/>
          </a:p>
          <a:p>
            <a:pPr indent="0" lvl="0" marL="0" rtl="0" algn="l">
              <a:spcBef>
                <a:spcPts val="800"/>
              </a:spcBef>
              <a:spcAft>
                <a:spcPts val="0"/>
              </a:spcAft>
              <a:buNone/>
            </a:pPr>
            <a:r>
              <a:t/>
            </a:r>
            <a:endParaRPr/>
          </a:p>
        </p:txBody>
      </p:sp>
      <p:pic>
        <p:nvPicPr>
          <p:cNvPr id="576" name="Google Shape;576;p88"/>
          <p:cNvPicPr preferRelativeResize="0"/>
          <p:nvPr/>
        </p:nvPicPr>
        <p:blipFill>
          <a:blip r:embed="rId3">
            <a:alphaModFix/>
          </a:blip>
          <a:stretch>
            <a:fillRect/>
          </a:stretch>
        </p:blipFill>
        <p:spPr>
          <a:xfrm>
            <a:off x="4256013" y="984250"/>
            <a:ext cx="4029075" cy="3752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Assumptions of ANOVA:</a:t>
            </a:r>
            <a:endParaRPr/>
          </a:p>
        </p:txBody>
      </p:sp>
      <p:sp>
        <p:nvSpPr>
          <p:cNvPr id="582" name="Google Shape;582;p8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Homogeneity </a:t>
            </a:r>
            <a:endParaRPr/>
          </a:p>
          <a:p>
            <a:pPr indent="0" lvl="0" marL="0" rtl="0" algn="l">
              <a:spcBef>
                <a:spcPts val="800"/>
              </a:spcBef>
              <a:spcAft>
                <a:spcPts val="0"/>
              </a:spcAft>
              <a:buNone/>
            </a:pPr>
            <a:r>
              <a:t/>
            </a:r>
            <a:endParaRPr/>
          </a:p>
        </p:txBody>
      </p:sp>
      <p:pic>
        <p:nvPicPr>
          <p:cNvPr id="583" name="Google Shape;583;p89"/>
          <p:cNvPicPr preferRelativeResize="0"/>
          <p:nvPr/>
        </p:nvPicPr>
        <p:blipFill>
          <a:blip r:embed="rId3">
            <a:alphaModFix/>
          </a:blip>
          <a:stretch>
            <a:fillRect/>
          </a:stretch>
        </p:blipFill>
        <p:spPr>
          <a:xfrm>
            <a:off x="2407875" y="1152475"/>
            <a:ext cx="4210600" cy="3551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a:t>
            </a:r>
            <a:endParaRPr/>
          </a:p>
        </p:txBody>
      </p:sp>
      <p:pic>
        <p:nvPicPr>
          <p:cNvPr id="589" name="Google Shape;589;p90"/>
          <p:cNvPicPr preferRelativeResize="0"/>
          <p:nvPr/>
        </p:nvPicPr>
        <p:blipFill>
          <a:blip r:embed="rId3">
            <a:alphaModFix/>
          </a:blip>
          <a:stretch>
            <a:fillRect/>
          </a:stretch>
        </p:blipFill>
        <p:spPr>
          <a:xfrm>
            <a:off x="2038075" y="1089425"/>
            <a:ext cx="5067850" cy="3568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a:t>
            </a:r>
            <a:endParaRPr/>
          </a:p>
        </p:txBody>
      </p:sp>
      <p:pic>
        <p:nvPicPr>
          <p:cNvPr id="595" name="Google Shape;595;p91"/>
          <p:cNvPicPr preferRelativeResize="0"/>
          <p:nvPr/>
        </p:nvPicPr>
        <p:blipFill>
          <a:blip r:embed="rId3">
            <a:alphaModFix/>
          </a:blip>
          <a:stretch>
            <a:fillRect/>
          </a:stretch>
        </p:blipFill>
        <p:spPr>
          <a:xfrm>
            <a:off x="390825" y="1573025"/>
            <a:ext cx="4181175" cy="2675400"/>
          </a:xfrm>
          <a:prstGeom prst="rect">
            <a:avLst/>
          </a:prstGeom>
          <a:noFill/>
          <a:ln>
            <a:noFill/>
          </a:ln>
        </p:spPr>
      </p:pic>
      <p:pic>
        <p:nvPicPr>
          <p:cNvPr id="596" name="Google Shape;596;p91"/>
          <p:cNvPicPr preferRelativeResize="0"/>
          <p:nvPr/>
        </p:nvPicPr>
        <p:blipFill>
          <a:blip r:embed="rId4">
            <a:alphaModFix/>
          </a:blip>
          <a:stretch>
            <a:fillRect/>
          </a:stretch>
        </p:blipFill>
        <p:spPr>
          <a:xfrm>
            <a:off x="4702275" y="1573025"/>
            <a:ext cx="4361875" cy="2675400"/>
          </a:xfrm>
          <a:prstGeom prst="rect">
            <a:avLst/>
          </a:prstGeom>
          <a:noFill/>
          <a:ln>
            <a:noFill/>
          </a:ln>
        </p:spPr>
      </p:pic>
      <p:sp>
        <p:nvSpPr>
          <p:cNvPr id="597" name="Google Shape;597;p91"/>
          <p:cNvSpPr txBox="1"/>
          <p:nvPr/>
        </p:nvSpPr>
        <p:spPr>
          <a:xfrm>
            <a:off x="504275" y="1122000"/>
            <a:ext cx="83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 Test:                                                                         Bonferroni:</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X2:</a:t>
            </a:r>
            <a:endParaRPr/>
          </a:p>
        </p:txBody>
      </p:sp>
      <p:pic>
        <p:nvPicPr>
          <p:cNvPr id="603" name="Google Shape;603;p92"/>
          <p:cNvPicPr preferRelativeResize="0"/>
          <p:nvPr/>
        </p:nvPicPr>
        <p:blipFill>
          <a:blip r:embed="rId3">
            <a:alphaModFix/>
          </a:blip>
          <a:stretch>
            <a:fillRect/>
          </a:stretch>
        </p:blipFill>
        <p:spPr>
          <a:xfrm>
            <a:off x="1971538" y="930650"/>
            <a:ext cx="5200925" cy="3695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X1*X2:</a:t>
            </a:r>
            <a:endParaRPr/>
          </a:p>
        </p:txBody>
      </p:sp>
      <p:pic>
        <p:nvPicPr>
          <p:cNvPr id="609" name="Google Shape;609;p93"/>
          <p:cNvPicPr preferRelativeResize="0"/>
          <p:nvPr/>
        </p:nvPicPr>
        <p:blipFill>
          <a:blip r:embed="rId3">
            <a:alphaModFix/>
          </a:blip>
          <a:stretch>
            <a:fillRect/>
          </a:stretch>
        </p:blipFill>
        <p:spPr>
          <a:xfrm>
            <a:off x="2180975" y="1017725"/>
            <a:ext cx="5133700" cy="2079475"/>
          </a:xfrm>
          <a:prstGeom prst="rect">
            <a:avLst/>
          </a:prstGeom>
          <a:noFill/>
          <a:ln>
            <a:noFill/>
          </a:ln>
        </p:spPr>
      </p:pic>
      <p:pic>
        <p:nvPicPr>
          <p:cNvPr id="610" name="Google Shape;610;p93"/>
          <p:cNvPicPr preferRelativeResize="0"/>
          <p:nvPr/>
        </p:nvPicPr>
        <p:blipFill>
          <a:blip r:embed="rId4">
            <a:alphaModFix/>
          </a:blip>
          <a:stretch>
            <a:fillRect/>
          </a:stretch>
        </p:blipFill>
        <p:spPr>
          <a:xfrm>
            <a:off x="2623575" y="3161325"/>
            <a:ext cx="4122000" cy="1225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 and X2: Professor’s Recommendation</a:t>
            </a:r>
            <a:endParaRPr/>
          </a:p>
        </p:txBody>
      </p:sp>
      <p:pic>
        <p:nvPicPr>
          <p:cNvPr id="616" name="Google Shape;616;p94"/>
          <p:cNvPicPr preferRelativeResize="0"/>
          <p:nvPr/>
        </p:nvPicPr>
        <p:blipFill>
          <a:blip r:embed="rId3">
            <a:alphaModFix/>
          </a:blip>
          <a:stretch>
            <a:fillRect/>
          </a:stretch>
        </p:blipFill>
        <p:spPr>
          <a:xfrm>
            <a:off x="2091775" y="1127252"/>
            <a:ext cx="5137700" cy="2074825"/>
          </a:xfrm>
          <a:prstGeom prst="rect">
            <a:avLst/>
          </a:prstGeom>
          <a:noFill/>
          <a:ln>
            <a:noFill/>
          </a:ln>
        </p:spPr>
      </p:pic>
      <p:pic>
        <p:nvPicPr>
          <p:cNvPr id="617" name="Google Shape;617;p94"/>
          <p:cNvPicPr preferRelativeResize="0"/>
          <p:nvPr/>
        </p:nvPicPr>
        <p:blipFill>
          <a:blip r:embed="rId4">
            <a:alphaModFix/>
          </a:blip>
          <a:stretch>
            <a:fillRect/>
          </a:stretch>
        </p:blipFill>
        <p:spPr>
          <a:xfrm>
            <a:off x="2234025" y="3311599"/>
            <a:ext cx="4853200" cy="1100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Groupings:</a:t>
            </a:r>
            <a:endParaRPr/>
          </a:p>
        </p:txBody>
      </p:sp>
      <p:sp>
        <p:nvSpPr>
          <p:cNvPr id="623" name="Google Shape;623;p9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24" name="Google Shape;624;p95"/>
          <p:cNvPicPr preferRelativeResize="0"/>
          <p:nvPr/>
        </p:nvPicPr>
        <p:blipFill>
          <a:blip r:embed="rId3">
            <a:alphaModFix/>
          </a:blip>
          <a:stretch>
            <a:fillRect/>
          </a:stretch>
        </p:blipFill>
        <p:spPr>
          <a:xfrm>
            <a:off x="198225" y="1017725"/>
            <a:ext cx="4478825" cy="3983300"/>
          </a:xfrm>
          <a:prstGeom prst="rect">
            <a:avLst/>
          </a:prstGeom>
          <a:noFill/>
          <a:ln>
            <a:noFill/>
          </a:ln>
        </p:spPr>
      </p:pic>
      <p:pic>
        <p:nvPicPr>
          <p:cNvPr id="625" name="Google Shape;625;p95"/>
          <p:cNvPicPr preferRelativeResize="0"/>
          <p:nvPr/>
        </p:nvPicPr>
        <p:blipFill>
          <a:blip r:embed="rId4">
            <a:alphaModFix/>
          </a:blip>
          <a:stretch>
            <a:fillRect/>
          </a:stretch>
        </p:blipFill>
        <p:spPr>
          <a:xfrm>
            <a:off x="4790525" y="1017725"/>
            <a:ext cx="4155250" cy="39833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Box Plots</a:t>
            </a:r>
            <a:r>
              <a:rPr lang="en"/>
              <a:t>:</a:t>
            </a:r>
            <a:endParaRPr/>
          </a:p>
        </p:txBody>
      </p:sp>
      <p:sp>
        <p:nvSpPr>
          <p:cNvPr id="631" name="Google Shape;631;p9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32" name="Google Shape;632;p96"/>
          <p:cNvPicPr preferRelativeResize="0"/>
          <p:nvPr/>
        </p:nvPicPr>
        <p:blipFill>
          <a:blip r:embed="rId3">
            <a:alphaModFix/>
          </a:blip>
          <a:stretch>
            <a:fillRect/>
          </a:stretch>
        </p:blipFill>
        <p:spPr>
          <a:xfrm>
            <a:off x="4572000" y="1017725"/>
            <a:ext cx="4260300" cy="3497525"/>
          </a:xfrm>
          <a:prstGeom prst="rect">
            <a:avLst/>
          </a:prstGeom>
          <a:noFill/>
          <a:ln>
            <a:noFill/>
          </a:ln>
        </p:spPr>
      </p:pic>
      <p:pic>
        <p:nvPicPr>
          <p:cNvPr id="633" name="Google Shape;633;p96"/>
          <p:cNvPicPr preferRelativeResize="0"/>
          <p:nvPr/>
        </p:nvPicPr>
        <p:blipFill>
          <a:blip r:embed="rId4">
            <a:alphaModFix/>
          </a:blip>
          <a:stretch>
            <a:fillRect/>
          </a:stretch>
        </p:blipFill>
        <p:spPr>
          <a:xfrm>
            <a:off x="311700" y="1017725"/>
            <a:ext cx="4260300" cy="355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Normality</a:t>
            </a:r>
            <a:endParaRPr/>
          </a:p>
        </p:txBody>
      </p:sp>
      <p:sp>
        <p:nvSpPr>
          <p:cNvPr id="191" name="Google Shape;191;p34"/>
          <p:cNvSpPr txBox="1"/>
          <p:nvPr>
            <p:ph idx="1" type="body"/>
          </p:nvPr>
        </p:nvSpPr>
        <p:spPr>
          <a:xfrm>
            <a:off x="389475" y="1317700"/>
            <a:ext cx="3088200" cy="1743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Since both tests have a p-value &lt; 0.05,  they are not normally distributed</a:t>
            </a:r>
            <a:endParaRPr/>
          </a:p>
        </p:txBody>
      </p:sp>
      <p:pic>
        <p:nvPicPr>
          <p:cNvPr id="192" name="Google Shape;192;p34"/>
          <p:cNvPicPr preferRelativeResize="0"/>
          <p:nvPr/>
        </p:nvPicPr>
        <p:blipFill>
          <a:blip r:embed="rId3">
            <a:alphaModFix/>
          </a:blip>
          <a:stretch>
            <a:fillRect/>
          </a:stretch>
        </p:blipFill>
        <p:spPr>
          <a:xfrm>
            <a:off x="3030000" y="656538"/>
            <a:ext cx="5991799" cy="3065924"/>
          </a:xfrm>
          <a:prstGeom prst="rect">
            <a:avLst/>
          </a:prstGeom>
          <a:noFill/>
          <a:ln>
            <a:noFill/>
          </a:ln>
        </p:spPr>
      </p:pic>
      <p:pic>
        <p:nvPicPr>
          <p:cNvPr id="193" name="Google Shape;193;p34"/>
          <p:cNvPicPr preferRelativeResize="0"/>
          <p:nvPr/>
        </p:nvPicPr>
        <p:blipFill>
          <a:blip r:embed="rId4">
            <a:alphaModFix/>
          </a:blip>
          <a:stretch>
            <a:fillRect/>
          </a:stretch>
        </p:blipFill>
        <p:spPr>
          <a:xfrm>
            <a:off x="311700" y="3138400"/>
            <a:ext cx="4148179" cy="174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Box Plots:</a:t>
            </a:r>
            <a:endParaRPr/>
          </a:p>
        </p:txBody>
      </p:sp>
      <p:pic>
        <p:nvPicPr>
          <p:cNvPr id="639" name="Google Shape;639;p97"/>
          <p:cNvPicPr preferRelativeResize="0"/>
          <p:nvPr/>
        </p:nvPicPr>
        <p:blipFill>
          <a:blip r:embed="rId3">
            <a:alphaModFix/>
          </a:blip>
          <a:stretch>
            <a:fillRect/>
          </a:stretch>
        </p:blipFill>
        <p:spPr>
          <a:xfrm>
            <a:off x="1778075" y="665426"/>
            <a:ext cx="6416225" cy="4478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8"/>
          <p:cNvSpPr txBox="1"/>
          <p:nvPr>
            <p:ph type="title"/>
          </p:nvPr>
        </p:nvSpPr>
        <p:spPr>
          <a:xfrm>
            <a:off x="311700" y="2150850"/>
            <a:ext cx="8520600" cy="8418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en"/>
              <a:t>Randomized Block Factorial Design</a:t>
            </a:r>
            <a:endParaRPr/>
          </a:p>
          <a:p>
            <a:pPr indent="0" lvl="0" marL="0" rtl="0" algn="ctr">
              <a:spcBef>
                <a:spcPts val="0"/>
              </a:spcBef>
              <a:spcAft>
                <a:spcPts val="0"/>
              </a:spcAft>
              <a:buNone/>
            </a:pPr>
            <a:r>
              <a:rPr lang="en"/>
              <a:t>RBF</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Introduction of the Problem</a:t>
            </a:r>
            <a:endParaRPr/>
          </a:p>
        </p:txBody>
      </p:sp>
      <p:sp>
        <p:nvSpPr>
          <p:cNvPr id="650" name="Google Shape;650;p9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Work_Type (Factor X1, categorical variable): Private, Self_employed, Govt_job</a:t>
            </a:r>
            <a:endParaRPr sz="1500">
              <a:solidFill>
                <a:schemeClr val="dk1"/>
              </a:solidFill>
              <a:latin typeface="Calibri"/>
              <a:ea typeface="Calibri"/>
              <a:cs typeface="Calibri"/>
              <a:sym typeface="Calibri"/>
            </a:endParaRPr>
          </a:p>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Smoking_Status  (Factor X2, categorical variable): Smokes, Never_smokes, Formerly_smoked</a:t>
            </a:r>
            <a:endParaRPr sz="1500">
              <a:solidFill>
                <a:schemeClr val="dk1"/>
              </a:solidFill>
              <a:latin typeface="Calibri"/>
              <a:ea typeface="Calibri"/>
              <a:cs typeface="Calibri"/>
              <a:sym typeface="Calibri"/>
            </a:endParaRPr>
          </a:p>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Avg_Glucose_Level  (Response X3, numerical variable)</a:t>
            </a:r>
            <a:endParaRPr sz="1500">
              <a:solidFill>
                <a:schemeClr val="dk1"/>
              </a:solidFill>
              <a:latin typeface="Calibri"/>
              <a:ea typeface="Calibri"/>
              <a:cs typeface="Calibri"/>
              <a:sym typeface="Calibri"/>
            </a:endParaRPr>
          </a:p>
          <a:p>
            <a:pPr indent="-368300" lvl="0" marL="457200" rtl="0" algn="l">
              <a:spcBef>
                <a:spcPts val="800"/>
              </a:spcBef>
              <a:spcAft>
                <a:spcPts val="0"/>
              </a:spcAft>
              <a:buSzPts val="2200"/>
              <a:buChar char="▪"/>
            </a:pPr>
            <a:r>
              <a:rPr lang="en" sz="1500">
                <a:solidFill>
                  <a:schemeClr val="dk1"/>
                </a:solidFill>
                <a:latin typeface="Calibri"/>
                <a:ea typeface="Calibri"/>
                <a:cs typeface="Calibri"/>
                <a:sym typeface="Calibri"/>
              </a:rPr>
              <a:t>Blocking variable (Block, categorical variable): </a:t>
            </a:r>
            <a:endParaRPr sz="1500">
              <a:solidFill>
                <a:schemeClr val="dk1"/>
              </a:solidFill>
              <a:latin typeface="Calibri"/>
              <a:ea typeface="Calibri"/>
              <a:cs typeface="Calibri"/>
              <a:sym typeface="Calibri"/>
            </a:endParaRPr>
          </a:p>
          <a:p>
            <a:pPr indent="-323850" lvl="1" marL="914400" rtl="0" algn="l">
              <a:spcBef>
                <a:spcPts val="4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BMI 1: &lt; 25, BMI 2: &gt; 25 and &lt; 30, BMI 3: &gt; 30</a:t>
            </a:r>
            <a:endParaRPr sz="1500">
              <a:solidFill>
                <a:schemeClr val="dk1"/>
              </a:solidFill>
              <a:latin typeface="Calibri"/>
              <a:ea typeface="Calibri"/>
              <a:cs typeface="Calibri"/>
              <a:sym typeface="Calibri"/>
            </a:endParaRPr>
          </a:p>
          <a:p>
            <a:pPr indent="0" lvl="0" marL="0" rtl="0" algn="l">
              <a:spcBef>
                <a:spcPts val="800"/>
              </a:spcBef>
              <a:spcAft>
                <a:spcPts val="0"/>
              </a:spcAft>
              <a:buNone/>
            </a:pPr>
            <a:r>
              <a:t/>
            </a:r>
            <a:endParaRPr sz="1500">
              <a:solidFill>
                <a:schemeClr val="dk1"/>
              </a:solidFill>
              <a:latin typeface="Calibri"/>
              <a:ea typeface="Calibri"/>
              <a:cs typeface="Calibri"/>
              <a:sym typeface="Calibri"/>
            </a:endParaRPr>
          </a:p>
          <a:p>
            <a:pPr indent="-323850" lvl="0" marL="457200" rtl="0" algn="l">
              <a:spcBef>
                <a:spcPts val="8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Testing the main effects and the interaction of two categorical factors </a:t>
            </a:r>
            <a:endParaRPr sz="1500">
              <a:solidFill>
                <a:schemeClr val="dk1"/>
              </a:solidFill>
              <a:latin typeface="Calibri"/>
              <a:ea typeface="Calibri"/>
              <a:cs typeface="Calibri"/>
              <a:sym typeface="Calibri"/>
            </a:endParaRPr>
          </a:p>
          <a:p>
            <a:pPr indent="0" lvl="0" marL="457200" rtl="0" algn="l">
              <a:spcBef>
                <a:spcPts val="800"/>
              </a:spcBef>
              <a:spcAft>
                <a:spcPts val="0"/>
              </a:spcAft>
              <a:buNone/>
            </a:pPr>
            <a:r>
              <a:rPr lang="en" sz="1500">
                <a:solidFill>
                  <a:schemeClr val="dk1"/>
                </a:solidFill>
                <a:latin typeface="Calibri"/>
                <a:ea typeface="Calibri"/>
                <a:cs typeface="Calibri"/>
                <a:sym typeface="Calibri"/>
              </a:rPr>
              <a:t>over a nominal variable with a block</a:t>
            </a:r>
            <a:endParaRPr sz="1500">
              <a:solidFill>
                <a:schemeClr val="dk1"/>
              </a:solidFill>
              <a:latin typeface="Calibri"/>
              <a:ea typeface="Calibri"/>
              <a:cs typeface="Calibri"/>
              <a:sym typeface="Calibri"/>
            </a:endParaRPr>
          </a:p>
          <a:p>
            <a:pPr indent="-323850" lvl="0" marL="457200" rtl="0" algn="l">
              <a:spcBef>
                <a:spcPts val="8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Randomized through the testing of each type of Work against each </a:t>
            </a:r>
            <a:endParaRPr sz="1500">
              <a:solidFill>
                <a:schemeClr val="dk1"/>
              </a:solidFill>
              <a:latin typeface="Calibri"/>
              <a:ea typeface="Calibri"/>
              <a:cs typeface="Calibri"/>
              <a:sym typeface="Calibri"/>
            </a:endParaRPr>
          </a:p>
          <a:p>
            <a:pPr indent="0" lvl="0" marL="457200" rtl="0" algn="l">
              <a:spcBef>
                <a:spcPts val="800"/>
              </a:spcBef>
              <a:spcAft>
                <a:spcPts val="0"/>
              </a:spcAft>
              <a:buNone/>
            </a:pPr>
            <a:r>
              <a:rPr lang="en" sz="1500">
                <a:solidFill>
                  <a:schemeClr val="dk1"/>
                </a:solidFill>
                <a:latin typeface="Calibri"/>
                <a:ea typeface="Calibri"/>
                <a:cs typeface="Calibri"/>
                <a:sym typeface="Calibri"/>
              </a:rPr>
              <a:t>status of Smoker.</a:t>
            </a:r>
            <a:endParaRPr sz="1500">
              <a:solidFill>
                <a:schemeClr val="dk1"/>
              </a:solidFill>
              <a:latin typeface="Calibri"/>
              <a:ea typeface="Calibri"/>
              <a:cs typeface="Calibri"/>
              <a:sym typeface="Calibri"/>
            </a:endParaRPr>
          </a:p>
        </p:txBody>
      </p:sp>
      <p:pic>
        <p:nvPicPr>
          <p:cNvPr id="651" name="Google Shape;651;p99"/>
          <p:cNvPicPr preferRelativeResize="0"/>
          <p:nvPr/>
        </p:nvPicPr>
        <p:blipFill>
          <a:blip r:embed="rId3">
            <a:alphaModFix/>
          </a:blip>
          <a:stretch>
            <a:fillRect/>
          </a:stretch>
        </p:blipFill>
        <p:spPr>
          <a:xfrm>
            <a:off x="6109250" y="2178450"/>
            <a:ext cx="2360650" cy="2133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0"/>
          <p:cNvSpPr txBox="1"/>
          <p:nvPr>
            <p:ph type="title"/>
          </p:nvPr>
        </p:nvSpPr>
        <p:spPr>
          <a:xfrm>
            <a:off x="374725" y="104650"/>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Hypothesis Testing: BMI Block</a:t>
            </a:r>
            <a:endParaRPr/>
          </a:p>
        </p:txBody>
      </p:sp>
      <p:sp>
        <p:nvSpPr>
          <p:cNvPr id="657" name="Google Shape;657;p100"/>
          <p:cNvSpPr txBox="1"/>
          <p:nvPr>
            <p:ph idx="1" type="body"/>
          </p:nvPr>
        </p:nvSpPr>
        <p:spPr>
          <a:xfrm>
            <a:off x="311700" y="794200"/>
            <a:ext cx="8520600" cy="3989100"/>
          </a:xfrm>
          <a:prstGeom prst="rect">
            <a:avLst/>
          </a:prstGeom>
        </p:spPr>
        <p:txBody>
          <a:bodyPr anchorCtr="0" anchor="t" bIns="34275" lIns="68575" spcFirstLastPara="1" rIns="68575" wrap="square" tIns="34275">
            <a:normAutofit lnSpcReduction="10000"/>
          </a:bodyPr>
          <a:lstStyle/>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 Null Hypothesis: There is no effect of work_type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Private µ = Self-employed µ = Govt_job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 Alternate Hypothesis: There is an effect of work_type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Private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Self-employed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Govt_job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X2: Null Hypothesis: There is no effect of smoker_status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Clr>
                <a:schemeClr val="dk1"/>
              </a:buClr>
              <a:buSzPts val="1100"/>
              <a:buFont typeface="Arial"/>
              <a:buNone/>
            </a:pPr>
            <a:r>
              <a:rPr lang="en" sz="1500">
                <a:solidFill>
                  <a:schemeClr val="dk1"/>
                </a:solidFill>
                <a:latin typeface="Calibri"/>
                <a:ea typeface="Calibri"/>
                <a:cs typeface="Calibri"/>
                <a:sym typeface="Calibri"/>
              </a:rPr>
              <a:t>smokes µ = never_smoked µ = formerly_smoked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X2: Null Hypothesis: There is an effect of smoker_status on avg_glucose_level: </a:t>
            </a:r>
            <a:endParaRPr sz="1500">
              <a:solidFill>
                <a:schemeClr val="dk1"/>
              </a:solidFill>
              <a:latin typeface="Calibri"/>
              <a:ea typeface="Calibri"/>
              <a:cs typeface="Calibri"/>
              <a:sym typeface="Calibri"/>
            </a:endParaRPr>
          </a:p>
          <a:p>
            <a:pPr indent="0" lvl="0" marL="457200" rtl="0" algn="just">
              <a:spcBef>
                <a:spcPts val="1200"/>
              </a:spcBef>
              <a:spcAft>
                <a:spcPts val="0"/>
              </a:spcAft>
              <a:buNone/>
            </a:pPr>
            <a:r>
              <a:rPr lang="en" sz="1500">
                <a:solidFill>
                  <a:schemeClr val="dk1"/>
                </a:solidFill>
                <a:latin typeface="Calibri"/>
                <a:ea typeface="Calibri"/>
                <a:cs typeface="Calibri"/>
                <a:sym typeface="Calibri"/>
              </a:rPr>
              <a:t>smokes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never_smoked µ </a:t>
            </a:r>
            <a:r>
              <a:rPr lang="en" sz="1100">
                <a:solidFill>
                  <a:schemeClr val="dk1"/>
                </a:solidFill>
                <a:latin typeface="Calibri"/>
                <a:ea typeface="Calibri"/>
                <a:cs typeface="Calibri"/>
                <a:sym typeface="Calibri"/>
              </a:rPr>
              <a:t>≠</a:t>
            </a:r>
            <a:r>
              <a:rPr lang="en" sz="1500">
                <a:solidFill>
                  <a:schemeClr val="dk1"/>
                </a:solidFill>
                <a:latin typeface="Calibri"/>
                <a:ea typeface="Calibri"/>
                <a:cs typeface="Calibri"/>
                <a:sym typeface="Calibri"/>
              </a:rPr>
              <a:t> formerly_smoked µ </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X1*X2: Null Hypothesis: There is no interaction between work_type and smoker_status to affect avg_glucose_level</a:t>
            </a:r>
            <a:endParaRPr sz="1500">
              <a:solidFill>
                <a:schemeClr val="dk1"/>
              </a:solidFill>
              <a:latin typeface="Calibri"/>
              <a:ea typeface="Calibri"/>
              <a:cs typeface="Calibri"/>
              <a:sym typeface="Calibri"/>
            </a:endParaRPr>
          </a:p>
          <a:p>
            <a:pPr indent="-323850" lvl="0" marL="4572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Factor X1*X2: Alternate Hypothesis: There is an interaction between work_type and smoker_status to affect avg_glucose_level</a:t>
            </a:r>
            <a:endParaRPr sz="15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X1*X2</a:t>
            </a:r>
            <a:endParaRPr/>
          </a:p>
        </p:txBody>
      </p:sp>
      <p:pic>
        <p:nvPicPr>
          <p:cNvPr id="663" name="Google Shape;663;p101"/>
          <p:cNvPicPr preferRelativeResize="0"/>
          <p:nvPr/>
        </p:nvPicPr>
        <p:blipFill>
          <a:blip r:embed="rId3">
            <a:alphaModFix/>
          </a:blip>
          <a:stretch>
            <a:fillRect/>
          </a:stretch>
        </p:blipFill>
        <p:spPr>
          <a:xfrm>
            <a:off x="1021150" y="1259425"/>
            <a:ext cx="6985175" cy="3202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X1*X2</a:t>
            </a:r>
            <a:endParaRPr/>
          </a:p>
        </p:txBody>
      </p:sp>
      <p:pic>
        <p:nvPicPr>
          <p:cNvPr id="669" name="Google Shape;669;p102"/>
          <p:cNvPicPr preferRelativeResize="0"/>
          <p:nvPr/>
        </p:nvPicPr>
        <p:blipFill>
          <a:blip r:embed="rId3">
            <a:alphaModFix/>
          </a:blip>
          <a:stretch>
            <a:fillRect/>
          </a:stretch>
        </p:blipFill>
        <p:spPr>
          <a:xfrm>
            <a:off x="1550214" y="1636550"/>
            <a:ext cx="6043575" cy="2127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X1*X2 after taking log</a:t>
            </a:r>
            <a:endParaRPr/>
          </a:p>
        </p:txBody>
      </p:sp>
      <p:pic>
        <p:nvPicPr>
          <p:cNvPr id="675" name="Google Shape;675;p103"/>
          <p:cNvPicPr preferRelativeResize="0"/>
          <p:nvPr/>
        </p:nvPicPr>
        <p:blipFill>
          <a:blip r:embed="rId3">
            <a:alphaModFix/>
          </a:blip>
          <a:stretch>
            <a:fillRect/>
          </a:stretch>
        </p:blipFill>
        <p:spPr>
          <a:xfrm>
            <a:off x="1569013" y="1611375"/>
            <a:ext cx="6005975" cy="2107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Model X1 and X2: Professor’s Recommendation</a:t>
            </a:r>
            <a:endParaRPr/>
          </a:p>
        </p:txBody>
      </p:sp>
      <p:pic>
        <p:nvPicPr>
          <p:cNvPr id="681" name="Google Shape;681;p104"/>
          <p:cNvPicPr preferRelativeResize="0"/>
          <p:nvPr/>
        </p:nvPicPr>
        <p:blipFill>
          <a:blip r:embed="rId3">
            <a:alphaModFix/>
          </a:blip>
          <a:stretch>
            <a:fillRect/>
          </a:stretch>
        </p:blipFill>
        <p:spPr>
          <a:xfrm>
            <a:off x="1984750" y="1017725"/>
            <a:ext cx="5174501" cy="2133925"/>
          </a:xfrm>
          <a:prstGeom prst="rect">
            <a:avLst/>
          </a:prstGeom>
          <a:noFill/>
          <a:ln>
            <a:noFill/>
          </a:ln>
        </p:spPr>
      </p:pic>
      <p:pic>
        <p:nvPicPr>
          <p:cNvPr id="682" name="Google Shape;682;p104"/>
          <p:cNvPicPr preferRelativeResize="0"/>
          <p:nvPr/>
        </p:nvPicPr>
        <p:blipFill>
          <a:blip r:embed="rId4">
            <a:alphaModFix/>
          </a:blip>
          <a:stretch>
            <a:fillRect/>
          </a:stretch>
        </p:blipFill>
        <p:spPr>
          <a:xfrm>
            <a:off x="2129075" y="3076025"/>
            <a:ext cx="4885850" cy="14535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X1: Work_type</a:t>
            </a:r>
            <a:endParaRPr/>
          </a:p>
        </p:txBody>
      </p:sp>
      <p:pic>
        <p:nvPicPr>
          <p:cNvPr id="688" name="Google Shape;688;p105"/>
          <p:cNvPicPr preferRelativeResize="0"/>
          <p:nvPr/>
        </p:nvPicPr>
        <p:blipFill>
          <a:blip r:embed="rId3">
            <a:alphaModFix/>
          </a:blip>
          <a:stretch>
            <a:fillRect/>
          </a:stretch>
        </p:blipFill>
        <p:spPr>
          <a:xfrm>
            <a:off x="311700" y="1017725"/>
            <a:ext cx="5078025" cy="3533275"/>
          </a:xfrm>
          <a:prstGeom prst="rect">
            <a:avLst/>
          </a:prstGeom>
          <a:noFill/>
          <a:ln>
            <a:noFill/>
          </a:ln>
        </p:spPr>
      </p:pic>
      <p:pic>
        <p:nvPicPr>
          <p:cNvPr id="689" name="Google Shape;689;p105"/>
          <p:cNvPicPr preferRelativeResize="0"/>
          <p:nvPr/>
        </p:nvPicPr>
        <p:blipFill>
          <a:blip r:embed="rId4">
            <a:alphaModFix/>
          </a:blip>
          <a:stretch>
            <a:fillRect/>
          </a:stretch>
        </p:blipFill>
        <p:spPr>
          <a:xfrm>
            <a:off x="5130900" y="1043038"/>
            <a:ext cx="3860700" cy="34826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X2: Smoking_status</a:t>
            </a:r>
            <a:endParaRPr/>
          </a:p>
        </p:txBody>
      </p:sp>
      <p:pic>
        <p:nvPicPr>
          <p:cNvPr id="695" name="Google Shape;695;p106"/>
          <p:cNvPicPr preferRelativeResize="0"/>
          <p:nvPr/>
        </p:nvPicPr>
        <p:blipFill>
          <a:blip r:embed="rId3">
            <a:alphaModFix/>
          </a:blip>
          <a:stretch>
            <a:fillRect/>
          </a:stretch>
        </p:blipFill>
        <p:spPr>
          <a:xfrm>
            <a:off x="404675" y="1170125"/>
            <a:ext cx="4510550" cy="3380875"/>
          </a:xfrm>
          <a:prstGeom prst="rect">
            <a:avLst/>
          </a:prstGeom>
          <a:noFill/>
          <a:ln>
            <a:noFill/>
          </a:ln>
        </p:spPr>
      </p:pic>
      <p:pic>
        <p:nvPicPr>
          <p:cNvPr id="696" name="Google Shape;696;p106"/>
          <p:cNvPicPr preferRelativeResize="0"/>
          <p:nvPr/>
        </p:nvPicPr>
        <p:blipFill>
          <a:blip r:embed="rId4">
            <a:alphaModFix/>
          </a:blip>
          <a:stretch>
            <a:fillRect/>
          </a:stretch>
        </p:blipFill>
        <p:spPr>
          <a:xfrm>
            <a:off x="5067625" y="1170125"/>
            <a:ext cx="3833146" cy="356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F ANOVA</a:t>
            </a:r>
            <a:endParaRPr/>
          </a:p>
        </p:txBody>
      </p:sp>
      <p:pic>
        <p:nvPicPr>
          <p:cNvPr id="199" name="Google Shape;199;p35"/>
          <p:cNvPicPr preferRelativeResize="0"/>
          <p:nvPr/>
        </p:nvPicPr>
        <p:blipFill>
          <a:blip r:embed="rId3">
            <a:alphaModFix/>
          </a:blip>
          <a:stretch>
            <a:fillRect/>
          </a:stretch>
        </p:blipFill>
        <p:spPr>
          <a:xfrm>
            <a:off x="4014375" y="845200"/>
            <a:ext cx="4889075" cy="3608601"/>
          </a:xfrm>
          <a:prstGeom prst="rect">
            <a:avLst/>
          </a:prstGeom>
          <a:noFill/>
          <a:ln>
            <a:noFill/>
          </a:ln>
        </p:spPr>
      </p:pic>
      <p:sp>
        <p:nvSpPr>
          <p:cNvPr id="200" name="Google Shape;200;p35"/>
          <p:cNvSpPr txBox="1"/>
          <p:nvPr>
            <p:ph idx="1" type="body"/>
          </p:nvPr>
        </p:nvSpPr>
        <p:spPr>
          <a:xfrm>
            <a:off x="311700" y="1152475"/>
            <a:ext cx="39549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600"/>
              <a:t>According to the p-value = 0.2052 &gt; 0.05, we not reject the null hypothesis,</a:t>
            </a:r>
            <a:endParaRPr sz="1600"/>
          </a:p>
          <a:p>
            <a:pPr indent="0" lvl="0" marL="0" rtl="0" algn="l">
              <a:spcBef>
                <a:spcPts val="800"/>
              </a:spcBef>
              <a:spcAft>
                <a:spcPts val="0"/>
              </a:spcAft>
              <a:buNone/>
            </a:pPr>
            <a:r>
              <a:rPr lang="en" sz="1600"/>
              <a:t>So H0: µ1 = µ2 = µ3</a:t>
            </a:r>
            <a:endParaRPr sz="1600"/>
          </a:p>
          <a:p>
            <a:pPr indent="0" lvl="0" marL="0" rtl="0" algn="l">
              <a:spcBef>
                <a:spcPts val="800"/>
              </a:spcBef>
              <a:spcAft>
                <a:spcPts val="0"/>
              </a:spcAft>
              <a:buNone/>
            </a:pPr>
            <a:r>
              <a:rPr lang="en" sz="1600"/>
              <a:t>Mainly we have former smoker, never smoker and smoker they are not significantly different in their </a:t>
            </a:r>
            <a:r>
              <a:rPr lang="en" sz="1600"/>
              <a:t>average</a:t>
            </a:r>
            <a:r>
              <a:rPr lang="en" sz="1600"/>
              <a:t> glucose level.</a:t>
            </a:r>
            <a:endParaRPr sz="16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Appendix A - CRD</a:t>
            </a:r>
            <a:endParaRPr/>
          </a:p>
        </p:txBody>
      </p:sp>
      <p:pic>
        <p:nvPicPr>
          <p:cNvPr id="702" name="Google Shape;702;p107"/>
          <p:cNvPicPr preferRelativeResize="0"/>
          <p:nvPr/>
        </p:nvPicPr>
        <p:blipFill>
          <a:blip r:embed="rId3">
            <a:alphaModFix/>
          </a:blip>
          <a:stretch>
            <a:fillRect/>
          </a:stretch>
        </p:blipFill>
        <p:spPr>
          <a:xfrm>
            <a:off x="2127463" y="1017725"/>
            <a:ext cx="4889075" cy="36086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8"/>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6666"/>
              <a:buFont typeface="Arial"/>
              <a:buNone/>
            </a:pPr>
            <a:r>
              <a:rPr lang="en"/>
              <a:t>Appendix A-CRD</a:t>
            </a:r>
            <a:endParaRPr/>
          </a:p>
          <a:p>
            <a:pPr indent="0" lvl="0" marL="0" rtl="0" algn="l">
              <a:spcBef>
                <a:spcPts val="0"/>
              </a:spcBef>
              <a:spcAft>
                <a:spcPts val="0"/>
              </a:spcAft>
              <a:buNone/>
            </a:pPr>
            <a:r>
              <a:t/>
            </a:r>
            <a:endParaRPr/>
          </a:p>
        </p:txBody>
      </p:sp>
      <p:pic>
        <p:nvPicPr>
          <p:cNvPr id="708" name="Google Shape;708;p108"/>
          <p:cNvPicPr preferRelativeResize="0"/>
          <p:nvPr/>
        </p:nvPicPr>
        <p:blipFill>
          <a:blip r:embed="rId3">
            <a:alphaModFix/>
          </a:blip>
          <a:stretch>
            <a:fillRect/>
          </a:stretch>
        </p:blipFill>
        <p:spPr>
          <a:xfrm>
            <a:off x="2110500" y="1017725"/>
            <a:ext cx="4922999" cy="1517825"/>
          </a:xfrm>
          <a:prstGeom prst="rect">
            <a:avLst/>
          </a:prstGeom>
          <a:noFill/>
          <a:ln>
            <a:noFill/>
          </a:ln>
        </p:spPr>
      </p:pic>
      <p:pic>
        <p:nvPicPr>
          <p:cNvPr id="709" name="Google Shape;709;p108"/>
          <p:cNvPicPr preferRelativeResize="0"/>
          <p:nvPr/>
        </p:nvPicPr>
        <p:blipFill>
          <a:blip r:embed="rId4">
            <a:alphaModFix/>
          </a:blip>
          <a:stretch>
            <a:fillRect/>
          </a:stretch>
        </p:blipFill>
        <p:spPr>
          <a:xfrm>
            <a:off x="2132325" y="3014425"/>
            <a:ext cx="4879349" cy="1617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Appendix A-CRD</a:t>
            </a:r>
            <a:endParaRPr/>
          </a:p>
        </p:txBody>
      </p:sp>
      <p:pic>
        <p:nvPicPr>
          <p:cNvPr id="715" name="Google Shape;715;p109"/>
          <p:cNvPicPr preferRelativeResize="0"/>
          <p:nvPr/>
        </p:nvPicPr>
        <p:blipFill>
          <a:blip r:embed="rId3">
            <a:alphaModFix/>
          </a:blip>
          <a:stretch>
            <a:fillRect/>
          </a:stretch>
        </p:blipFill>
        <p:spPr>
          <a:xfrm>
            <a:off x="2165914" y="1017713"/>
            <a:ext cx="4812176" cy="37052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Appendix A-CRD</a:t>
            </a:r>
            <a:endParaRPr/>
          </a:p>
        </p:txBody>
      </p:sp>
      <p:pic>
        <p:nvPicPr>
          <p:cNvPr id="721" name="Google Shape;721;p110"/>
          <p:cNvPicPr preferRelativeResize="0"/>
          <p:nvPr/>
        </p:nvPicPr>
        <p:blipFill>
          <a:blip r:embed="rId3">
            <a:alphaModFix/>
          </a:blip>
          <a:stretch>
            <a:fillRect/>
          </a:stretch>
        </p:blipFill>
        <p:spPr>
          <a:xfrm>
            <a:off x="2046925" y="1017725"/>
            <a:ext cx="4947200" cy="1525275"/>
          </a:xfrm>
          <a:prstGeom prst="rect">
            <a:avLst/>
          </a:prstGeom>
          <a:noFill/>
          <a:ln>
            <a:noFill/>
          </a:ln>
        </p:spPr>
      </p:pic>
      <p:pic>
        <p:nvPicPr>
          <p:cNvPr id="722" name="Google Shape;722;p110"/>
          <p:cNvPicPr preferRelativeResize="0"/>
          <p:nvPr/>
        </p:nvPicPr>
        <p:blipFill>
          <a:blip r:embed="rId4">
            <a:alphaModFix/>
          </a:blip>
          <a:stretch>
            <a:fillRect/>
          </a:stretch>
        </p:blipFill>
        <p:spPr>
          <a:xfrm>
            <a:off x="2046925" y="3097025"/>
            <a:ext cx="4947200" cy="157775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B-CRAC</a:t>
            </a:r>
            <a:endParaRPr/>
          </a:p>
        </p:txBody>
      </p:sp>
      <p:pic>
        <p:nvPicPr>
          <p:cNvPr id="728" name="Google Shape;728;p111"/>
          <p:cNvPicPr preferRelativeResize="0"/>
          <p:nvPr/>
        </p:nvPicPr>
        <p:blipFill>
          <a:blip r:embed="rId3">
            <a:alphaModFix/>
          </a:blip>
          <a:stretch>
            <a:fillRect/>
          </a:stretch>
        </p:blipFill>
        <p:spPr>
          <a:xfrm>
            <a:off x="3635507" y="0"/>
            <a:ext cx="4058343"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1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B</a:t>
            </a:r>
            <a:r>
              <a:rPr lang="en"/>
              <a:t>-CRAC</a:t>
            </a:r>
            <a:endParaRPr/>
          </a:p>
        </p:txBody>
      </p:sp>
      <p:pic>
        <p:nvPicPr>
          <p:cNvPr id="734" name="Google Shape;734;p112"/>
          <p:cNvPicPr preferRelativeResize="0"/>
          <p:nvPr/>
        </p:nvPicPr>
        <p:blipFill>
          <a:blip r:embed="rId3">
            <a:alphaModFix/>
          </a:blip>
          <a:stretch>
            <a:fillRect/>
          </a:stretch>
        </p:blipFill>
        <p:spPr>
          <a:xfrm>
            <a:off x="4194513" y="190500"/>
            <a:ext cx="4010025" cy="4953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1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B</a:t>
            </a:r>
            <a:r>
              <a:rPr lang="en"/>
              <a:t>-CRAC</a:t>
            </a:r>
            <a:endParaRPr/>
          </a:p>
        </p:txBody>
      </p:sp>
      <p:pic>
        <p:nvPicPr>
          <p:cNvPr id="740" name="Google Shape;740;p113"/>
          <p:cNvPicPr preferRelativeResize="0"/>
          <p:nvPr/>
        </p:nvPicPr>
        <p:blipFill>
          <a:blip r:embed="rId3">
            <a:alphaModFix/>
          </a:blip>
          <a:stretch>
            <a:fillRect/>
          </a:stretch>
        </p:blipFill>
        <p:spPr>
          <a:xfrm>
            <a:off x="3587674" y="0"/>
            <a:ext cx="4150346"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B</a:t>
            </a:r>
            <a:r>
              <a:rPr lang="en"/>
              <a:t>-CRAC</a:t>
            </a:r>
            <a:endParaRPr/>
          </a:p>
        </p:txBody>
      </p:sp>
      <p:pic>
        <p:nvPicPr>
          <p:cNvPr id="746" name="Google Shape;746;p114"/>
          <p:cNvPicPr preferRelativeResize="0"/>
          <p:nvPr/>
        </p:nvPicPr>
        <p:blipFill rotWithShape="1">
          <a:blip r:embed="rId3">
            <a:alphaModFix/>
          </a:blip>
          <a:srcRect b="6138" l="0" r="0" t="0"/>
          <a:stretch/>
        </p:blipFill>
        <p:spPr>
          <a:xfrm>
            <a:off x="3241700" y="0"/>
            <a:ext cx="4181137"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5"/>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6666"/>
              <a:buFont typeface="Arial"/>
              <a:buNone/>
            </a:pPr>
            <a:r>
              <a:rPr lang="en"/>
              <a:t>Appendix B-CRAC</a:t>
            </a:r>
            <a:endParaRPr/>
          </a:p>
          <a:p>
            <a:pPr indent="0" lvl="0" marL="0" rtl="0" algn="l">
              <a:spcBef>
                <a:spcPts val="0"/>
              </a:spcBef>
              <a:spcAft>
                <a:spcPts val="0"/>
              </a:spcAft>
              <a:buNone/>
            </a:pPr>
            <a:r>
              <a:t/>
            </a:r>
            <a:endParaRPr/>
          </a:p>
        </p:txBody>
      </p:sp>
      <p:sp>
        <p:nvSpPr>
          <p:cNvPr id="752" name="Google Shape;752;p11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53" name="Google Shape;753;p115"/>
          <p:cNvPicPr preferRelativeResize="0"/>
          <p:nvPr/>
        </p:nvPicPr>
        <p:blipFill>
          <a:blip r:embed="rId3">
            <a:alphaModFix/>
          </a:blip>
          <a:stretch>
            <a:fillRect/>
          </a:stretch>
        </p:blipFill>
        <p:spPr>
          <a:xfrm>
            <a:off x="4981075" y="133500"/>
            <a:ext cx="3851225" cy="5010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6"/>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6666"/>
              <a:buFont typeface="Arial"/>
              <a:buNone/>
            </a:pPr>
            <a:r>
              <a:rPr lang="en"/>
              <a:t>Appendix B-CRAC</a:t>
            </a:r>
            <a:endParaRPr/>
          </a:p>
          <a:p>
            <a:pPr indent="0" lvl="0" marL="0" rtl="0" algn="l">
              <a:spcBef>
                <a:spcPts val="0"/>
              </a:spcBef>
              <a:spcAft>
                <a:spcPts val="0"/>
              </a:spcAft>
              <a:buNone/>
            </a:pPr>
            <a:r>
              <a:t/>
            </a:r>
            <a:endParaRPr/>
          </a:p>
        </p:txBody>
      </p:sp>
      <p:pic>
        <p:nvPicPr>
          <p:cNvPr id="759" name="Google Shape;759;p116"/>
          <p:cNvPicPr preferRelativeResize="0"/>
          <p:nvPr/>
        </p:nvPicPr>
        <p:blipFill>
          <a:blip r:embed="rId3">
            <a:alphaModFix/>
          </a:blip>
          <a:stretch>
            <a:fillRect/>
          </a:stretch>
        </p:blipFill>
        <p:spPr>
          <a:xfrm>
            <a:off x="4114475" y="398463"/>
            <a:ext cx="4438650" cy="492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Homogeneous</a:t>
            </a:r>
            <a:r>
              <a:rPr lang="en"/>
              <a:t> Test</a:t>
            </a:r>
            <a:endParaRPr/>
          </a:p>
        </p:txBody>
      </p:sp>
      <p:sp>
        <p:nvSpPr>
          <p:cNvPr id="206" name="Google Shape;206;p36"/>
          <p:cNvSpPr txBox="1"/>
          <p:nvPr>
            <p:ph idx="1" type="body"/>
          </p:nvPr>
        </p:nvSpPr>
        <p:spPr>
          <a:xfrm>
            <a:off x="311700" y="1366600"/>
            <a:ext cx="3543600" cy="3202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According to the Levene’s Test and and Brown and Forsythe’s Test, we both get p-value &gt; 0.05,</a:t>
            </a:r>
            <a:endParaRPr/>
          </a:p>
          <a:p>
            <a:pPr indent="0" lvl="0" marL="0" rtl="0" algn="l">
              <a:spcBef>
                <a:spcPts val="800"/>
              </a:spcBef>
              <a:spcAft>
                <a:spcPts val="0"/>
              </a:spcAft>
              <a:buNone/>
            </a:pPr>
            <a:r>
              <a:rPr lang="en"/>
              <a:t>Which means the condition for homogeneity of variances ( homoscedasticity) is met, it’s equal variances across groups in statistical analysis</a:t>
            </a:r>
            <a:endParaRPr/>
          </a:p>
        </p:txBody>
      </p:sp>
      <p:pic>
        <p:nvPicPr>
          <p:cNvPr id="207" name="Google Shape;207;p36"/>
          <p:cNvPicPr preferRelativeResize="0"/>
          <p:nvPr/>
        </p:nvPicPr>
        <p:blipFill>
          <a:blip r:embed="rId3">
            <a:alphaModFix/>
          </a:blip>
          <a:stretch>
            <a:fillRect/>
          </a:stretch>
        </p:blipFill>
        <p:spPr>
          <a:xfrm>
            <a:off x="4021275" y="831000"/>
            <a:ext cx="4922999" cy="1517825"/>
          </a:xfrm>
          <a:prstGeom prst="rect">
            <a:avLst/>
          </a:prstGeom>
          <a:noFill/>
          <a:ln>
            <a:noFill/>
          </a:ln>
        </p:spPr>
      </p:pic>
      <p:pic>
        <p:nvPicPr>
          <p:cNvPr id="208" name="Google Shape;208;p36"/>
          <p:cNvPicPr preferRelativeResize="0"/>
          <p:nvPr/>
        </p:nvPicPr>
        <p:blipFill>
          <a:blip r:embed="rId4">
            <a:alphaModFix/>
          </a:blip>
          <a:stretch>
            <a:fillRect/>
          </a:stretch>
        </p:blipFill>
        <p:spPr>
          <a:xfrm>
            <a:off x="4043100" y="2827700"/>
            <a:ext cx="4879349" cy="1617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7"/>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6666"/>
              <a:buFont typeface="Arial"/>
              <a:buNone/>
            </a:pPr>
            <a:r>
              <a:rPr lang="en"/>
              <a:t>Appendix B-CRAC</a:t>
            </a:r>
            <a:endParaRPr/>
          </a:p>
          <a:p>
            <a:pPr indent="0" lvl="0" marL="0" rtl="0" algn="l">
              <a:spcBef>
                <a:spcPts val="0"/>
              </a:spcBef>
              <a:spcAft>
                <a:spcPts val="0"/>
              </a:spcAft>
              <a:buNone/>
            </a:pPr>
            <a:r>
              <a:t/>
            </a:r>
            <a:endParaRPr b="1"/>
          </a:p>
        </p:txBody>
      </p:sp>
      <p:sp>
        <p:nvSpPr>
          <p:cNvPr id="765" name="Google Shape;765;p11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66" name="Google Shape;766;p117"/>
          <p:cNvPicPr preferRelativeResize="0"/>
          <p:nvPr/>
        </p:nvPicPr>
        <p:blipFill>
          <a:blip r:embed="rId3">
            <a:alphaModFix/>
          </a:blip>
          <a:stretch>
            <a:fillRect/>
          </a:stretch>
        </p:blipFill>
        <p:spPr>
          <a:xfrm>
            <a:off x="4313311" y="124537"/>
            <a:ext cx="4338039" cy="4894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C-RBD</a:t>
            </a:r>
            <a:endParaRPr/>
          </a:p>
        </p:txBody>
      </p:sp>
      <p:sp>
        <p:nvSpPr>
          <p:cNvPr id="772" name="Google Shape;772;p1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73" name="Google Shape;773;p118"/>
          <p:cNvPicPr preferRelativeResize="0"/>
          <p:nvPr/>
        </p:nvPicPr>
        <p:blipFill>
          <a:blip r:embed="rId3">
            <a:alphaModFix/>
          </a:blip>
          <a:stretch>
            <a:fillRect/>
          </a:stretch>
        </p:blipFill>
        <p:spPr>
          <a:xfrm>
            <a:off x="2700325" y="445025"/>
            <a:ext cx="3897475" cy="40165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9"/>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C-RBD</a:t>
            </a:r>
            <a:endParaRPr/>
          </a:p>
          <a:p>
            <a:pPr indent="0" lvl="0" marL="0" rtl="0" algn="l">
              <a:spcBef>
                <a:spcPts val="0"/>
              </a:spcBef>
              <a:spcAft>
                <a:spcPts val="0"/>
              </a:spcAft>
              <a:buNone/>
            </a:pPr>
            <a:r>
              <a:t/>
            </a:r>
            <a:endParaRPr/>
          </a:p>
        </p:txBody>
      </p:sp>
      <p:sp>
        <p:nvSpPr>
          <p:cNvPr id="779" name="Google Shape;779;p11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80" name="Google Shape;780;p119"/>
          <p:cNvPicPr preferRelativeResize="0"/>
          <p:nvPr/>
        </p:nvPicPr>
        <p:blipFill>
          <a:blip r:embed="rId3">
            <a:alphaModFix/>
          </a:blip>
          <a:stretch>
            <a:fillRect/>
          </a:stretch>
        </p:blipFill>
        <p:spPr>
          <a:xfrm>
            <a:off x="525270" y="918500"/>
            <a:ext cx="2221624" cy="3756576"/>
          </a:xfrm>
          <a:prstGeom prst="rect">
            <a:avLst/>
          </a:prstGeom>
          <a:noFill/>
          <a:ln>
            <a:noFill/>
          </a:ln>
        </p:spPr>
      </p:pic>
      <p:pic>
        <p:nvPicPr>
          <p:cNvPr id="781" name="Google Shape;781;p119"/>
          <p:cNvPicPr preferRelativeResize="0"/>
          <p:nvPr/>
        </p:nvPicPr>
        <p:blipFill>
          <a:blip r:embed="rId4">
            <a:alphaModFix/>
          </a:blip>
          <a:stretch>
            <a:fillRect/>
          </a:stretch>
        </p:blipFill>
        <p:spPr>
          <a:xfrm>
            <a:off x="3341932" y="946050"/>
            <a:ext cx="2275317" cy="3756575"/>
          </a:xfrm>
          <a:prstGeom prst="rect">
            <a:avLst/>
          </a:prstGeom>
          <a:noFill/>
          <a:ln>
            <a:noFill/>
          </a:ln>
        </p:spPr>
      </p:pic>
      <p:pic>
        <p:nvPicPr>
          <p:cNvPr id="782" name="Google Shape;782;p119"/>
          <p:cNvPicPr preferRelativeResize="0"/>
          <p:nvPr/>
        </p:nvPicPr>
        <p:blipFill>
          <a:blip r:embed="rId5">
            <a:alphaModFix/>
          </a:blip>
          <a:stretch>
            <a:fillRect/>
          </a:stretch>
        </p:blipFill>
        <p:spPr>
          <a:xfrm>
            <a:off x="6051126" y="982388"/>
            <a:ext cx="2141824" cy="37565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0"/>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C-RBD</a:t>
            </a:r>
            <a:endParaRPr/>
          </a:p>
          <a:p>
            <a:pPr indent="0" lvl="0" marL="0" rtl="0" algn="l">
              <a:spcBef>
                <a:spcPts val="0"/>
              </a:spcBef>
              <a:spcAft>
                <a:spcPts val="0"/>
              </a:spcAft>
              <a:buNone/>
            </a:pPr>
            <a:r>
              <a:t/>
            </a:r>
            <a:endParaRPr/>
          </a:p>
        </p:txBody>
      </p:sp>
      <p:sp>
        <p:nvSpPr>
          <p:cNvPr id="788" name="Google Shape;788;p12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89" name="Google Shape;789;p120"/>
          <p:cNvPicPr preferRelativeResize="0"/>
          <p:nvPr/>
        </p:nvPicPr>
        <p:blipFill>
          <a:blip r:embed="rId3">
            <a:alphaModFix/>
          </a:blip>
          <a:stretch>
            <a:fillRect/>
          </a:stretch>
        </p:blipFill>
        <p:spPr>
          <a:xfrm>
            <a:off x="2393175" y="672563"/>
            <a:ext cx="3913299" cy="37983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21"/>
          <p:cNvSpPr txBox="1"/>
          <p:nvPr>
            <p:ph type="title"/>
          </p:nvPr>
        </p:nvSpPr>
        <p:spPr>
          <a:xfrm>
            <a:off x="311700" y="445025"/>
            <a:ext cx="8520600" cy="5727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a:t>Appendix C</a:t>
            </a:r>
            <a:r>
              <a:rPr lang="en"/>
              <a:t>-RBD</a:t>
            </a:r>
            <a:endParaRPr/>
          </a:p>
          <a:p>
            <a:pPr indent="0" lvl="0" marL="0" rtl="0" algn="l">
              <a:spcBef>
                <a:spcPts val="0"/>
              </a:spcBef>
              <a:spcAft>
                <a:spcPts val="0"/>
              </a:spcAft>
              <a:buNone/>
            </a:pPr>
            <a:r>
              <a:t/>
            </a:r>
            <a:endParaRPr/>
          </a:p>
        </p:txBody>
      </p:sp>
      <p:sp>
        <p:nvSpPr>
          <p:cNvPr id="795" name="Google Shape;795;p12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96" name="Google Shape;796;p121"/>
          <p:cNvPicPr preferRelativeResize="0"/>
          <p:nvPr/>
        </p:nvPicPr>
        <p:blipFill>
          <a:blip r:embed="rId3">
            <a:alphaModFix/>
          </a:blip>
          <a:stretch>
            <a:fillRect/>
          </a:stretch>
        </p:blipFill>
        <p:spPr>
          <a:xfrm>
            <a:off x="958900" y="994200"/>
            <a:ext cx="2174625" cy="3628171"/>
          </a:xfrm>
          <a:prstGeom prst="rect">
            <a:avLst/>
          </a:prstGeom>
          <a:noFill/>
          <a:ln>
            <a:noFill/>
          </a:ln>
        </p:spPr>
      </p:pic>
      <p:pic>
        <p:nvPicPr>
          <p:cNvPr id="797" name="Google Shape;797;p121"/>
          <p:cNvPicPr preferRelativeResize="0"/>
          <p:nvPr/>
        </p:nvPicPr>
        <p:blipFill>
          <a:blip r:embed="rId4">
            <a:alphaModFix/>
          </a:blip>
          <a:stretch>
            <a:fillRect/>
          </a:stretch>
        </p:blipFill>
        <p:spPr>
          <a:xfrm>
            <a:off x="3601600" y="941500"/>
            <a:ext cx="2120275" cy="3733576"/>
          </a:xfrm>
          <a:prstGeom prst="rect">
            <a:avLst/>
          </a:prstGeom>
          <a:noFill/>
          <a:ln>
            <a:noFill/>
          </a:ln>
        </p:spPr>
      </p:pic>
      <p:pic>
        <p:nvPicPr>
          <p:cNvPr id="798" name="Google Shape;798;p121"/>
          <p:cNvPicPr preferRelativeResize="0"/>
          <p:nvPr/>
        </p:nvPicPr>
        <p:blipFill>
          <a:blip r:embed="rId5">
            <a:alphaModFix/>
          </a:blip>
          <a:stretch>
            <a:fillRect/>
          </a:stretch>
        </p:blipFill>
        <p:spPr>
          <a:xfrm>
            <a:off x="6124400" y="940800"/>
            <a:ext cx="2238293" cy="37335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04" name="Google Shape;804;p122"/>
          <p:cNvPicPr preferRelativeResize="0"/>
          <p:nvPr/>
        </p:nvPicPr>
        <p:blipFill>
          <a:blip r:embed="rId3">
            <a:alphaModFix/>
          </a:blip>
          <a:stretch>
            <a:fillRect/>
          </a:stretch>
        </p:blipFill>
        <p:spPr>
          <a:xfrm>
            <a:off x="4462723" y="911075"/>
            <a:ext cx="3713625" cy="2117475"/>
          </a:xfrm>
          <a:prstGeom prst="rect">
            <a:avLst/>
          </a:prstGeom>
          <a:noFill/>
          <a:ln>
            <a:noFill/>
          </a:ln>
        </p:spPr>
      </p:pic>
      <p:pic>
        <p:nvPicPr>
          <p:cNvPr id="805" name="Google Shape;805;p122"/>
          <p:cNvPicPr preferRelativeResize="0"/>
          <p:nvPr/>
        </p:nvPicPr>
        <p:blipFill>
          <a:blip r:embed="rId4">
            <a:alphaModFix/>
          </a:blip>
          <a:stretch>
            <a:fillRect/>
          </a:stretch>
        </p:blipFill>
        <p:spPr>
          <a:xfrm>
            <a:off x="4646224" y="2940299"/>
            <a:ext cx="3346625" cy="1480725"/>
          </a:xfrm>
          <a:prstGeom prst="rect">
            <a:avLst/>
          </a:prstGeom>
          <a:noFill/>
          <a:ln>
            <a:noFill/>
          </a:ln>
        </p:spPr>
      </p:pic>
      <p:pic>
        <p:nvPicPr>
          <p:cNvPr id="806" name="Google Shape;806;p122"/>
          <p:cNvPicPr preferRelativeResize="0"/>
          <p:nvPr/>
        </p:nvPicPr>
        <p:blipFill>
          <a:blip r:embed="rId5">
            <a:alphaModFix/>
          </a:blip>
          <a:stretch>
            <a:fillRect/>
          </a:stretch>
        </p:blipFill>
        <p:spPr>
          <a:xfrm>
            <a:off x="311695" y="2060150"/>
            <a:ext cx="3835175" cy="1868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2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12" name="Google Shape;812;p123"/>
          <p:cNvPicPr preferRelativeResize="0"/>
          <p:nvPr/>
        </p:nvPicPr>
        <p:blipFill>
          <a:blip r:embed="rId3">
            <a:alphaModFix/>
          </a:blip>
          <a:stretch>
            <a:fillRect/>
          </a:stretch>
        </p:blipFill>
        <p:spPr>
          <a:xfrm>
            <a:off x="4457175" y="780450"/>
            <a:ext cx="3676356" cy="2159850"/>
          </a:xfrm>
          <a:prstGeom prst="rect">
            <a:avLst/>
          </a:prstGeom>
          <a:noFill/>
          <a:ln>
            <a:noFill/>
          </a:ln>
        </p:spPr>
      </p:pic>
      <p:pic>
        <p:nvPicPr>
          <p:cNvPr id="813" name="Google Shape;813;p123"/>
          <p:cNvPicPr preferRelativeResize="0"/>
          <p:nvPr/>
        </p:nvPicPr>
        <p:blipFill>
          <a:blip r:embed="rId4">
            <a:alphaModFix/>
          </a:blip>
          <a:stretch>
            <a:fillRect/>
          </a:stretch>
        </p:blipFill>
        <p:spPr>
          <a:xfrm>
            <a:off x="4299270" y="3092700"/>
            <a:ext cx="3924300" cy="1743075"/>
          </a:xfrm>
          <a:prstGeom prst="rect">
            <a:avLst/>
          </a:prstGeom>
          <a:noFill/>
          <a:ln>
            <a:noFill/>
          </a:ln>
        </p:spPr>
      </p:pic>
      <p:pic>
        <p:nvPicPr>
          <p:cNvPr id="814" name="Google Shape;814;p123"/>
          <p:cNvPicPr preferRelativeResize="0"/>
          <p:nvPr/>
        </p:nvPicPr>
        <p:blipFill>
          <a:blip r:embed="rId5">
            <a:alphaModFix/>
          </a:blip>
          <a:stretch>
            <a:fillRect/>
          </a:stretch>
        </p:blipFill>
        <p:spPr>
          <a:xfrm>
            <a:off x="454975" y="2229100"/>
            <a:ext cx="3739565" cy="17701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2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20" name="Google Shape;820;p124"/>
          <p:cNvPicPr preferRelativeResize="0"/>
          <p:nvPr/>
        </p:nvPicPr>
        <p:blipFill>
          <a:blip r:embed="rId3">
            <a:alphaModFix/>
          </a:blip>
          <a:stretch>
            <a:fillRect/>
          </a:stretch>
        </p:blipFill>
        <p:spPr>
          <a:xfrm>
            <a:off x="4487976" y="716300"/>
            <a:ext cx="3411400" cy="2550800"/>
          </a:xfrm>
          <a:prstGeom prst="rect">
            <a:avLst/>
          </a:prstGeom>
          <a:noFill/>
          <a:ln>
            <a:noFill/>
          </a:ln>
        </p:spPr>
      </p:pic>
      <p:pic>
        <p:nvPicPr>
          <p:cNvPr id="821" name="Google Shape;821;p124"/>
          <p:cNvPicPr preferRelativeResize="0"/>
          <p:nvPr/>
        </p:nvPicPr>
        <p:blipFill>
          <a:blip r:embed="rId4">
            <a:alphaModFix/>
          </a:blip>
          <a:stretch>
            <a:fillRect/>
          </a:stretch>
        </p:blipFill>
        <p:spPr>
          <a:xfrm>
            <a:off x="4207700" y="3204888"/>
            <a:ext cx="3971925" cy="1685925"/>
          </a:xfrm>
          <a:prstGeom prst="rect">
            <a:avLst/>
          </a:prstGeom>
          <a:noFill/>
          <a:ln>
            <a:noFill/>
          </a:ln>
        </p:spPr>
      </p:pic>
      <p:pic>
        <p:nvPicPr>
          <p:cNvPr id="822" name="Google Shape;822;p124"/>
          <p:cNvPicPr preferRelativeResize="0"/>
          <p:nvPr/>
        </p:nvPicPr>
        <p:blipFill>
          <a:blip r:embed="rId5">
            <a:alphaModFix/>
          </a:blip>
          <a:stretch>
            <a:fillRect/>
          </a:stretch>
        </p:blipFill>
        <p:spPr>
          <a:xfrm>
            <a:off x="442350" y="2090425"/>
            <a:ext cx="3855514" cy="188236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25"/>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28" name="Google Shape;828;p125"/>
          <p:cNvPicPr preferRelativeResize="0"/>
          <p:nvPr/>
        </p:nvPicPr>
        <p:blipFill>
          <a:blip r:embed="rId3">
            <a:alphaModFix/>
          </a:blip>
          <a:stretch>
            <a:fillRect/>
          </a:stretch>
        </p:blipFill>
        <p:spPr>
          <a:xfrm>
            <a:off x="4297878" y="731700"/>
            <a:ext cx="3765825" cy="2473200"/>
          </a:xfrm>
          <a:prstGeom prst="rect">
            <a:avLst/>
          </a:prstGeom>
          <a:noFill/>
          <a:ln>
            <a:noFill/>
          </a:ln>
        </p:spPr>
      </p:pic>
      <p:pic>
        <p:nvPicPr>
          <p:cNvPr id="829" name="Google Shape;829;p125"/>
          <p:cNvPicPr preferRelativeResize="0"/>
          <p:nvPr/>
        </p:nvPicPr>
        <p:blipFill>
          <a:blip r:embed="rId4">
            <a:alphaModFix/>
          </a:blip>
          <a:stretch>
            <a:fillRect/>
          </a:stretch>
        </p:blipFill>
        <p:spPr>
          <a:xfrm>
            <a:off x="4200839" y="3332075"/>
            <a:ext cx="3959888" cy="1633800"/>
          </a:xfrm>
          <a:prstGeom prst="rect">
            <a:avLst/>
          </a:prstGeom>
          <a:noFill/>
          <a:ln>
            <a:noFill/>
          </a:ln>
        </p:spPr>
      </p:pic>
      <p:pic>
        <p:nvPicPr>
          <p:cNvPr id="830" name="Google Shape;830;p125"/>
          <p:cNvPicPr preferRelativeResize="0"/>
          <p:nvPr/>
        </p:nvPicPr>
        <p:blipFill>
          <a:blip r:embed="rId5">
            <a:alphaModFix/>
          </a:blip>
          <a:stretch>
            <a:fillRect/>
          </a:stretch>
        </p:blipFill>
        <p:spPr>
          <a:xfrm>
            <a:off x="207775" y="2456000"/>
            <a:ext cx="3993078" cy="183562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Appendix D: CRF</a:t>
            </a:r>
            <a:endParaRPr/>
          </a:p>
        </p:txBody>
      </p:sp>
      <p:pic>
        <p:nvPicPr>
          <p:cNvPr id="836" name="Google Shape;836;p126"/>
          <p:cNvPicPr preferRelativeResize="0"/>
          <p:nvPr/>
        </p:nvPicPr>
        <p:blipFill>
          <a:blip r:embed="rId3">
            <a:alphaModFix/>
          </a:blip>
          <a:stretch>
            <a:fillRect/>
          </a:stretch>
        </p:blipFill>
        <p:spPr>
          <a:xfrm>
            <a:off x="4340649" y="754100"/>
            <a:ext cx="4383125" cy="2671100"/>
          </a:xfrm>
          <a:prstGeom prst="rect">
            <a:avLst/>
          </a:prstGeom>
          <a:noFill/>
          <a:ln>
            <a:noFill/>
          </a:ln>
        </p:spPr>
      </p:pic>
      <p:pic>
        <p:nvPicPr>
          <p:cNvPr id="837" name="Google Shape;837;p126"/>
          <p:cNvPicPr preferRelativeResize="0"/>
          <p:nvPr/>
        </p:nvPicPr>
        <p:blipFill>
          <a:blip r:embed="rId4">
            <a:alphaModFix/>
          </a:blip>
          <a:stretch>
            <a:fillRect/>
          </a:stretch>
        </p:blipFill>
        <p:spPr>
          <a:xfrm>
            <a:off x="4770325" y="3363300"/>
            <a:ext cx="3523775" cy="1512600"/>
          </a:xfrm>
          <a:prstGeom prst="rect">
            <a:avLst/>
          </a:prstGeom>
          <a:noFill/>
          <a:ln>
            <a:noFill/>
          </a:ln>
        </p:spPr>
      </p:pic>
      <p:pic>
        <p:nvPicPr>
          <p:cNvPr id="838" name="Google Shape;838;p126"/>
          <p:cNvPicPr preferRelativeResize="0"/>
          <p:nvPr/>
        </p:nvPicPr>
        <p:blipFill>
          <a:blip r:embed="rId5">
            <a:alphaModFix/>
          </a:blip>
          <a:stretch>
            <a:fillRect/>
          </a:stretch>
        </p:blipFill>
        <p:spPr>
          <a:xfrm>
            <a:off x="417150" y="2443400"/>
            <a:ext cx="4035848" cy="19510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